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png&amp;ehk=B0JWb1NkLqj485FOHZHx7w&amp;r=0&amp;pid=OfficeInsert" ContentType="image/png"/>
  <Default Extension="png&amp;ehk=Etp12" ContentType="image/png"/>
  <Default Extension="png&amp;ehk=Kz87eOrv97Zc0grQYY99jw&amp;r=0&amp;pid=OfficeInsert" ContentType="image/png"/>
  <Default Extension="png&amp;ehk=TjU6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02" r:id="rId1"/>
  </p:sldMasterIdLst>
  <p:notesMasterIdLst>
    <p:notesMasterId r:id="rId36"/>
  </p:notesMasterIdLst>
  <p:sldIdLst>
    <p:sldId id="256" r:id="rId2"/>
    <p:sldId id="278" r:id="rId3"/>
    <p:sldId id="259" r:id="rId4"/>
    <p:sldId id="260" r:id="rId5"/>
    <p:sldId id="296" r:id="rId6"/>
    <p:sldId id="373" r:id="rId7"/>
    <p:sldId id="4312" r:id="rId8"/>
    <p:sldId id="1975" r:id="rId9"/>
    <p:sldId id="4313" r:id="rId10"/>
    <p:sldId id="1977" r:id="rId11"/>
    <p:sldId id="1967" r:id="rId12"/>
    <p:sldId id="1968" r:id="rId13"/>
    <p:sldId id="1984" r:id="rId14"/>
    <p:sldId id="4316" r:id="rId15"/>
    <p:sldId id="383" r:id="rId16"/>
    <p:sldId id="396" r:id="rId17"/>
    <p:sldId id="4322" r:id="rId18"/>
    <p:sldId id="387" r:id="rId19"/>
    <p:sldId id="375" r:id="rId20"/>
    <p:sldId id="4317" r:id="rId21"/>
    <p:sldId id="4318" r:id="rId22"/>
    <p:sldId id="4319" r:id="rId23"/>
    <p:sldId id="395" r:id="rId24"/>
    <p:sldId id="394" r:id="rId25"/>
    <p:sldId id="286" r:id="rId26"/>
    <p:sldId id="258" r:id="rId27"/>
    <p:sldId id="4320" r:id="rId28"/>
    <p:sldId id="4321" r:id="rId29"/>
    <p:sldId id="1561" r:id="rId30"/>
    <p:sldId id="289" r:id="rId31"/>
    <p:sldId id="276" r:id="rId32"/>
    <p:sldId id="1963" r:id="rId33"/>
    <p:sldId id="4315" r:id="rId34"/>
    <p:sldId id="34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cBI0I7KVtQZEeMDnEI7mnA==" hashData="wkgnerm3DxHx+pCt2k6UWNe9S5rfx598jfBLVAOf+NLSmFHzCy6KSTdubBfOZHfLDxD8h0jZdedaNn8UgB5q+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06" autoAdjust="0"/>
    <p:restoredTop sz="77843" autoAdjust="0"/>
  </p:normalViewPr>
  <p:slideViewPr>
    <p:cSldViewPr snapToGrid="0">
      <p:cViewPr varScale="1">
        <p:scale>
          <a:sx n="52" d="100"/>
          <a:sy n="52" d="100"/>
        </p:scale>
        <p:origin x="2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9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7EE2F-2D66-4955-AC19-14FE11AA3ABE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9130E-7A9D-450F-9BC0-6660A03F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9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Principal SharePoint Architect for BlueChip Consulting Group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http://www.bluechip-llc.com</a:t>
            </a:r>
          </a:p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SharePoint MVP for 11 years</a:t>
            </a:r>
          </a:p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SharePoint Microsoft Certified Master</a:t>
            </a:r>
          </a:p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Author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Developer’s Guide to WSS 3.0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MOSS 2007 Best Practices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MCTS: WSS 3.0 Configuration Study Guide (70-631)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SharePoint 2010 Development for Office 365 </a:t>
            </a:r>
          </a:p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Contact Information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Email: Paul.Stork@bluechip-llc.com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Blog: http://dontPaPanic.com/blog</a:t>
            </a:r>
          </a:p>
          <a:p>
            <a:pPr lvl="1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Twitter: @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PStork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BF194-E1E0-46C4-B0DA-7729D5CEB9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68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3/15/2019 5:29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045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130E-7A9D-450F-9BC0-6660A03F67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91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406034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BD91-A332-4638-9D55-E1550E13BA6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3/15/2019 10:29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486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3/15/2019 10:29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69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406034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BD91-A332-4638-9D55-E1550E13BA6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3/15/2019 10:29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71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A8ED0-A7BE-433A-B754-CC5C67F432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88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3/15/2019 5:29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67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3/15/2019 5:29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08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the full list of file types that we now support viewing online in OneDrive for Business and SharePoint.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Documents: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csv, doc,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pdf, pot,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ppsx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ppt,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pptx, rtf,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vsdx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xlsb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xlsm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xlsx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bmp, cr2, eps, erf, gif,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icon, jpeg, jpg,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tiff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3gp, m4v,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mp4,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wmv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3D: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3mf,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ply,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stl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Medical: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dcm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dcm30,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dicom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 and code: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as, as3,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asp,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bash,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bash_login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bash_logout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bash_profile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bashrc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bat, bib,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build, builder, c,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c++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capfile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cc, cfc, cfm,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coffee,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cshtml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csproj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cxx, d,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diff, disco,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emakefile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f, f90, f95, fs,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fsscript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fsx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gemfile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gemspec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gitconfig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go, groovy,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h, h++,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handlebars,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hcp,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hxx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irbrc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jade,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java,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l, less,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lhs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lisp, log,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m, make,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markdn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markdown, md,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mdown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mkdn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ml, mli,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mm, mud,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nfo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osascript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out, p, pas, patch,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php2, php3, php4, php5,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phtml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plist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pm, pod, pp, profile, properties, ps1,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r, rake,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rbx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re, readme,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rest,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rhtml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rjs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rprofile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rpy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rxml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s, sass,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sconscript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sconstruct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script,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shtml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sty,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tcl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text, textile,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tmpl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tpl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txt,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vi, vim,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wsdl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xhtml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xml,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xsd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xsl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xslt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yaws,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zsh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9130E-7A9D-450F-9BC0-6660A03F67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22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Files on Demand</a:t>
            </a:r>
          </a:p>
          <a:p>
            <a:pPr marL="171450" lvl="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Support for Information Rights Management (IRM)</a:t>
            </a:r>
          </a:p>
          <a:p>
            <a:pPr marL="171450" lvl="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File Viewers for non-Microsoft document formats</a:t>
            </a:r>
          </a:p>
          <a:p>
            <a:pPr marL="171450" lvl="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Files Restore</a:t>
            </a:r>
          </a:p>
          <a:p>
            <a:pPr marL="171450" lvl="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Copy/Move Files with Metadata and Versions</a:t>
            </a:r>
          </a:p>
          <a:p>
            <a:pPr marL="171450" lvl="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Known Folder Move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9130E-7A9D-450F-9BC0-6660A03F67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37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9130E-7A9D-450F-9BC0-6660A03F67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17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Microsoft Azure Active Directory Authentication Library (ADAL)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v. 2016R2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A4D161-B6A0-4134-9968-39A7BB2CB5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70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v. 2016R2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A4D161-B6A0-4134-9968-39A7BB2CB5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22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7433" y="1381299"/>
            <a:ext cx="1095063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7433" y="2923008"/>
            <a:ext cx="1095063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5206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63084" y="1905000"/>
            <a:ext cx="10720917" cy="47244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27331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cke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951" y="4191000"/>
            <a:ext cx="11214100" cy="1665071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88951" y="1463038"/>
            <a:ext cx="11214100" cy="1665071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1942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28601"/>
            <a:ext cx="11176000" cy="666385"/>
          </a:xfrm>
        </p:spPr>
        <p:txBody>
          <a:bodyPr/>
          <a:lstStyle>
            <a:lvl1pPr algn="r"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 rot="20820000">
            <a:off x="1168741" y="3407380"/>
            <a:ext cx="5120640" cy="443198"/>
          </a:xfrm>
          <a:noFill/>
          <a:ln w="254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Rectangle 17510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invGray">
          <a:xfrm>
            <a:off x="7442200" y="4259219"/>
            <a:ext cx="41148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564042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2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1100505" y="50257"/>
            <a:ext cx="644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F701-51E0-4603-A320-C3595F47AF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8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-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1" y="1189178"/>
            <a:ext cx="11653523" cy="200054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0" indent="0">
              <a:buFontTx/>
              <a:buNone/>
              <a:defRPr lang="en-US" dirty="0" smtClean="0"/>
            </a:lvl2pPr>
            <a:lvl3pPr marL="224054" indent="0">
              <a:buNone/>
              <a:defRPr lang="en-US" dirty="0" smtClean="0"/>
            </a:lvl3pPr>
            <a:lvl4pPr marL="448107" indent="0">
              <a:buNone/>
              <a:defRPr lang="en-US" dirty="0" smtClean="0"/>
            </a:lvl4pPr>
            <a:lvl5pPr marL="672161" indent="0">
              <a:buNone/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25857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AAB59-E56C-4C6A-9213-5B249EEB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AFBF0A-725B-49F5-990E-62081802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959A-8B2F-407C-9741-B29BB1C9CEBD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6B4F4-F5DF-44FB-BE70-56BCB617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9A4A8-6E77-451F-91F3-1A71CEA7C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9C6D-03EE-4A32-A586-2A8EA8BB1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5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EE095F-A5B4-4C38-B349-382468D05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5786" y="5928973"/>
            <a:ext cx="2475480" cy="840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B412D1-AC32-499D-BC8F-DB7E68F4D7F4}"/>
              </a:ext>
            </a:extLst>
          </p:cNvPr>
          <p:cNvSpPr txBox="1"/>
          <p:nvPr userDrawn="1"/>
        </p:nvSpPr>
        <p:spPr>
          <a:xfrm>
            <a:off x="253999" y="6519677"/>
            <a:ext cx="46297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001642"/>
                </a:solidFill>
                <a:latin typeface="Computerfont" pitchFamily="2" charset="0"/>
              </a:rPr>
              <a:t>Don’t </a:t>
            </a:r>
            <a:r>
              <a:rPr lang="en-US" sz="2400" dirty="0" err="1">
                <a:solidFill>
                  <a:srgbClr val="001642"/>
                </a:solidFill>
                <a:latin typeface="Computerfont" pitchFamily="2" charset="0"/>
              </a:rPr>
              <a:t>Pa..Panic</a:t>
            </a:r>
            <a:r>
              <a:rPr lang="en-US" sz="2400" dirty="0">
                <a:solidFill>
                  <a:srgbClr val="001642"/>
                </a:solidFill>
                <a:latin typeface="Computerfont" pitchFamily="2" charset="0"/>
              </a:rPr>
              <a:t> Consulting</a:t>
            </a:r>
          </a:p>
        </p:txBody>
      </p:sp>
    </p:spTree>
    <p:extLst>
      <p:ext uri="{BB962C8B-B14F-4D97-AF65-F5344CB8AC3E}">
        <p14:creationId xmlns:p14="http://schemas.microsoft.com/office/powerpoint/2010/main" val="19982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466" y="2698722"/>
            <a:ext cx="10950633" cy="685627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5400" b="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468" y="3384349"/>
            <a:ext cx="10950633" cy="461665"/>
          </a:xfr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65085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6684" y="686053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0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5789871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"/>
            <a:ext cx="12192000" cy="112394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1"/>
            <a:ext cx="11176000" cy="66638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8000" y="1447799"/>
            <a:ext cx="11176000" cy="228267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400"/>
              </a:spcAft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185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47799"/>
            <a:ext cx="11176000" cy="502920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274196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47799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799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EF960A-9517-4E68-8E22-F92040DDE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28601"/>
            <a:ext cx="11176000" cy="66638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389605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"/>
            <a:ext cx="12192000" cy="112394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94049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272656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94049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2656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1B8A58-2CA7-465D-9263-390BE303FD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60044" y="5824475"/>
            <a:ext cx="847912" cy="9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8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Layout - Title and Content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66828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660075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&amp;ehk=TjU6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&amp;ehk=Etp12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&amp;ehk=Kz87eOrv97Zc0grQYY99jw&amp;r=0&amp;pid=OfficeInsert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&amp;ehk=B0JWb1NkLqj485FOHZHx7w&amp;r=0&amp;pid=OfficeInser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28601"/>
            <a:ext cx="11176000" cy="6663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47800"/>
            <a:ext cx="11176000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3999" y="6519677"/>
            <a:ext cx="46297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001642"/>
                </a:solidFill>
                <a:latin typeface="Computerfont" pitchFamily="2" charset="0"/>
              </a:rPr>
              <a:t>Don’t </a:t>
            </a:r>
            <a:r>
              <a:rPr lang="en-US" sz="2400" dirty="0" err="1">
                <a:solidFill>
                  <a:srgbClr val="001642"/>
                </a:solidFill>
                <a:latin typeface="Computerfont" pitchFamily="2" charset="0"/>
              </a:rPr>
              <a:t>Pa..Panic</a:t>
            </a:r>
            <a:r>
              <a:rPr lang="en-US" sz="2400" dirty="0">
                <a:solidFill>
                  <a:srgbClr val="001642"/>
                </a:solidFill>
                <a:latin typeface="Computerfont" pitchFamily="2" charset="0"/>
              </a:rPr>
              <a:t> Consulting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039B87-FDE3-4461-88D6-B0A790ECF14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792071" y="5950078"/>
            <a:ext cx="1266049" cy="82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6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5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10" r:id="rId8"/>
    <p:sldLayoutId id="2147483719" r:id="rId9"/>
    <p:sldLayoutId id="2147483711" r:id="rId10"/>
    <p:sldLayoutId id="2147483712" r:id="rId11"/>
    <p:sldLayoutId id="2147483714" r:id="rId12"/>
    <p:sldLayoutId id="2147483717" r:id="rId13"/>
    <p:sldLayoutId id="2147483718" r:id="rId14"/>
    <p:sldLayoutId id="2147483721" r:id="rId15"/>
    <p:sldLayoutId id="2147483722" r:id="rId16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  <a:tileRect/>
          </a:gradFill>
          <a:effectLst/>
          <a:latin typeface="+mj-lt"/>
          <a:ea typeface="+mn-ea"/>
          <a:cs typeface="Arial" charset="0"/>
        </a:defRPr>
      </a:lvl1pPr>
    </p:titleStyle>
    <p:bodyStyle>
      <a:lvl1pPr marL="460375" indent="-4603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20"/>
        </a:buBlip>
        <a:defRPr sz="32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855663" indent="-3952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21"/>
        </a:buBlip>
        <a:defRPr sz="28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1258888" indent="-40322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22"/>
        </a:buBlip>
        <a:defRPr sz="24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23"/>
        </a:buBlip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24"/>
        </a:buBlip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OD4BFileViewer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&amp;ehk=Etp12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&amp;ehk=Kz87eOrv97Zc0grQYY99jw&amp;r=0&amp;pid=OfficeInsert"/><Relationship Id="rId5" Type="http://schemas.openxmlformats.org/officeDocument/2006/relationships/image" Target="../media/image5.png&amp;ehk=B0JWb1NkLqj485FOHZHx7w&amp;r=0&amp;pid=OfficeInsert"/><Relationship Id="rId4" Type="http://schemas.openxmlformats.org/officeDocument/2006/relationships/image" Target="../media/image4.png&amp;ehk=TjU6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n-us/article/Deploy-the-new-OneDrive-sync-client-in-an-enterprise-environment-3f3a511c-30c6-404a-98bf-76f95c519668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upport.office.com/en-us/article/Administrative-settings-for-the-new-OneDrive-sync-client-0ecb2cf5-8882-42b3-a6e9-be6bda30899c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n-us/article/Use-Group-Policy-to-control-OneDrive-sync-client-settings-0ecb2cf5-8882-42b3-a6e9-be6bda30899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pstork@dontpapanic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87381-32CA-4CEF-A072-53827FC0E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67252"/>
            <a:ext cx="12192000" cy="1523495"/>
          </a:xfrm>
        </p:spPr>
        <p:txBody>
          <a:bodyPr/>
          <a:lstStyle/>
          <a:p>
            <a:pPr algn="ctr"/>
            <a:r>
              <a:rPr lang="en-US" sz="4800" dirty="0"/>
              <a:t>Intro to OneDrive </a:t>
            </a:r>
            <a:br>
              <a:rPr lang="en-US" sz="4800" dirty="0"/>
            </a:br>
            <a:r>
              <a:rPr lang="en-US" sz="4800" dirty="0"/>
              <a:t>Next Gen Sync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685652-E65D-47E2-B704-860231F2E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221" y="4829445"/>
            <a:ext cx="10950633" cy="461665"/>
          </a:xfrm>
        </p:spPr>
        <p:txBody>
          <a:bodyPr/>
          <a:lstStyle/>
          <a:p>
            <a:r>
              <a:rPr lang="en-US" sz="3600" dirty="0"/>
              <a:t>What is it, How Does it Work, and Can I Manage it?</a:t>
            </a:r>
            <a:b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98911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FE79-54D8-4117-B238-84E6B976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File Viewers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82C87-E6E9-4425-9FFD-5FD68C7B2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447799"/>
            <a:ext cx="7120021" cy="5029201"/>
          </a:xfrm>
        </p:spPr>
        <p:txBody>
          <a:bodyPr>
            <a:normAutofit/>
          </a:bodyPr>
          <a:lstStyle/>
          <a:p>
            <a:r>
              <a:rPr lang="en-US" dirty="0"/>
              <a:t>Over 320 different file formats</a:t>
            </a:r>
          </a:p>
          <a:p>
            <a:pPr lvl="1"/>
            <a:r>
              <a:rPr lang="en-US" dirty="0"/>
              <a:t>Documents, Images, Video</a:t>
            </a:r>
          </a:p>
          <a:p>
            <a:pPr lvl="1"/>
            <a:r>
              <a:rPr lang="en-US" dirty="0"/>
              <a:t>3D Objects</a:t>
            </a:r>
          </a:p>
          <a:p>
            <a:pPr lvl="1"/>
            <a:r>
              <a:rPr lang="en-US" dirty="0"/>
              <a:t>Medical Images</a:t>
            </a:r>
          </a:p>
          <a:p>
            <a:r>
              <a:rPr lang="en-US" dirty="0"/>
              <a:t>No Plug-ins or Third Party </a:t>
            </a:r>
            <a:br>
              <a:rPr lang="en-US" dirty="0"/>
            </a:br>
            <a:r>
              <a:rPr lang="en-US" dirty="0"/>
              <a:t>Licenses required</a:t>
            </a:r>
          </a:p>
          <a:p>
            <a:r>
              <a:rPr lang="en-US" dirty="0"/>
              <a:t>More will be added…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53591-C442-4BAD-8156-E0397B789624}"/>
              </a:ext>
            </a:extLst>
          </p:cNvPr>
          <p:cNvSpPr txBox="1"/>
          <p:nvPr/>
        </p:nvSpPr>
        <p:spPr>
          <a:xfrm>
            <a:off x="508000" y="6062595"/>
            <a:ext cx="9745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Full List available here: </a:t>
            </a:r>
            <a:r>
              <a:rPr lang="en-US" sz="2400" dirty="0">
                <a:hlinkClick r:id="rId3"/>
              </a:rPr>
              <a:t>http://bit.ly/OD4BFileViewers</a:t>
            </a:r>
            <a:endParaRPr lang="en-US" sz="2400" dirty="0">
              <a:gradFill>
                <a:gsLst>
                  <a:gs pos="0">
                    <a:schemeClr val="tx1"/>
                  </a:gs>
                  <a:gs pos="86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F03865-8951-487A-BBBF-0E6A7E19E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135" y="1524476"/>
            <a:ext cx="5171429" cy="4009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7397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microsoft.sharepoint.com/teams/odsp/_layouts/15/getpreview.ashx?resolution=4&amp;guidSite=bbf3785c-da2a-4132-8e6c-419675b5ad58&amp;guidWeb=81ddbeab-23b6-4e75-8b9d-972cec0db09b&amp;guidFile=ef9c27b7-108f-43bf-a12e-86ca6f5f3c23&amp;clientType=modernWebPart">
            <a:extLst>
              <a:ext uri="{FF2B5EF4-FFF2-40B4-BE49-F238E27FC236}">
                <a16:creationId xmlns:a16="http://schemas.microsoft.com/office/drawing/2014/main" id="{39205881-EAD6-40CB-84FD-4AC5ABABF5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2" y="1244845"/>
            <a:ext cx="3583490" cy="388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screenshot of a social media post">
            <a:extLst>
              <a:ext uri="{FF2B5EF4-FFF2-40B4-BE49-F238E27FC236}">
                <a16:creationId xmlns:a16="http://schemas.microsoft.com/office/drawing/2014/main" id="{B0C95466-5FEE-4AA6-9EAB-B9C3AEB0E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13" y="2303624"/>
            <a:ext cx="4229318" cy="399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8D7B78-7978-4F36-B370-3BDBC5F7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Folder Migration (KFM)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2F55476-6BA0-4412-A1EC-B948FA5F3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3046" y="1265603"/>
            <a:ext cx="5259137" cy="5029201"/>
          </a:xfrm>
        </p:spPr>
        <p:txBody>
          <a:bodyPr/>
          <a:lstStyle/>
          <a:p>
            <a:r>
              <a:rPr lang="en-US" dirty="0"/>
              <a:t>Sync 3 common workstation folders</a:t>
            </a:r>
          </a:p>
          <a:p>
            <a:pPr lvl="1"/>
            <a:r>
              <a:rPr lang="en-US" dirty="0"/>
              <a:t>Downloads, Music, &amp; Videos (not supported)</a:t>
            </a:r>
          </a:p>
          <a:p>
            <a:r>
              <a:rPr lang="en-US" dirty="0"/>
              <a:t>Can be Managed via Group Policy in Domain</a:t>
            </a:r>
          </a:p>
          <a:p>
            <a:r>
              <a:rPr lang="en-US" dirty="0"/>
              <a:t>Not a replacement for Backup of local machine!</a:t>
            </a:r>
          </a:p>
        </p:txBody>
      </p:sp>
    </p:spTree>
    <p:extLst>
      <p:ext uri="{BB962C8B-B14F-4D97-AF65-F5344CB8AC3E}">
        <p14:creationId xmlns:p14="http://schemas.microsoft.com/office/powerpoint/2010/main" val="353510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4CD8BD7B-AAE6-4248-A53C-4D39AAD4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Known Folder Migration (KFM)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94FB68-2A04-46E8-AF4E-812FC2582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2" y="1399920"/>
            <a:ext cx="2816224" cy="49829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BEFORE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1795C7-C305-455F-AE07-CB53DD95A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67776" y="1399920"/>
            <a:ext cx="2816225" cy="49829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AFTER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BFA47-C2DA-4101-8044-3D9132564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940857"/>
            <a:ext cx="2765714" cy="366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389F44-80A5-4AEB-82EA-5B23FC927CC6}"/>
              </a:ext>
            </a:extLst>
          </p:cNvPr>
          <p:cNvSpPr txBox="1">
            <a:spLocks/>
          </p:cNvSpPr>
          <p:nvPr/>
        </p:nvSpPr>
        <p:spPr>
          <a:xfrm>
            <a:off x="3466353" y="1898213"/>
            <a:ext cx="5350911" cy="473118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39976" indent="-339976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673338" indent="-325424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953785" indent="-288384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227618" indent="-273833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6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516002" indent="-280447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7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 GPO Settings Included:</a:t>
            </a:r>
          </a:p>
          <a:p>
            <a:pPr lvl="1"/>
            <a:r>
              <a:rPr lang="en-US" dirty="0"/>
              <a:t>Prevent users from moving</a:t>
            </a:r>
            <a:br>
              <a:rPr lang="en-US" dirty="0"/>
            </a:br>
            <a:r>
              <a:rPr lang="en-US" dirty="0"/>
              <a:t>Known Folders</a:t>
            </a:r>
          </a:p>
          <a:p>
            <a:pPr lvl="1"/>
            <a:r>
              <a:rPr lang="en-US" dirty="0"/>
              <a:t>Prevent users from redirecting </a:t>
            </a:r>
            <a:br>
              <a:rPr lang="en-US" dirty="0"/>
            </a:br>
            <a:r>
              <a:rPr lang="en-US" dirty="0"/>
              <a:t>Known Folders</a:t>
            </a:r>
          </a:p>
          <a:p>
            <a:pPr lvl="1"/>
            <a:r>
              <a:rPr lang="en-US" dirty="0"/>
              <a:t>Silently redirect Known Folders</a:t>
            </a:r>
          </a:p>
          <a:p>
            <a:pPr lvl="1"/>
            <a:r>
              <a:rPr lang="en-US" dirty="0"/>
              <a:t>Prompt users to move Known Folders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65FC5-32E3-4C2F-8E9C-CF5EDE0C6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3031" y="1940857"/>
            <a:ext cx="2765714" cy="366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549955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Management Improvements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35A9FC3-7087-4D0F-9DFE-F09E556503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923" r="149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906192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4C92-DD1E-4934-963E-64000EFD9F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OneDrive Administration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8A12B1-3C3A-4DFC-A94B-D4BF142BF5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143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First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8000" y="1447799"/>
            <a:ext cx="5455512" cy="5029201"/>
          </a:xfrm>
        </p:spPr>
        <p:txBody>
          <a:bodyPr/>
          <a:lstStyle/>
          <a:p>
            <a:pPr marL="385763" indent="-385763">
              <a:buFont typeface="+mj-lt"/>
              <a:buAutoNum type="arabicParenR"/>
            </a:pPr>
            <a:r>
              <a:rPr lang="en-US" sz="2800" dirty="0"/>
              <a:t>Enter your email address</a:t>
            </a:r>
          </a:p>
          <a:p>
            <a:pPr marL="385763" indent="-385763">
              <a:buFont typeface="+mj-lt"/>
              <a:buAutoNum type="arabicParenR"/>
            </a:pPr>
            <a:r>
              <a:rPr lang="en-US" sz="2800" dirty="0"/>
              <a:t>Choose </a:t>
            </a:r>
          </a:p>
          <a:p>
            <a:pPr lvl="1"/>
            <a:r>
              <a:rPr lang="en-US" dirty="0"/>
              <a:t>Personal – OneDrive</a:t>
            </a:r>
          </a:p>
          <a:p>
            <a:pPr lvl="1"/>
            <a:r>
              <a:rPr lang="en-US" dirty="0"/>
              <a:t>Work or School – OneDrive for Business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489" y="1303420"/>
            <a:ext cx="3389020" cy="27603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061" y="2779487"/>
            <a:ext cx="3389020" cy="275750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03563195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F43867-CD82-4F28-A86E-B71C34770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the Version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31FF8-ABE4-476F-B560-708DA1A8E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447799"/>
            <a:ext cx="5050589" cy="5029201"/>
          </a:xfrm>
        </p:spPr>
        <p:txBody>
          <a:bodyPr/>
          <a:lstStyle/>
          <a:p>
            <a:r>
              <a:rPr lang="en-US" dirty="0"/>
              <a:t>Use the Context menu to Open </a:t>
            </a:r>
            <a:r>
              <a:rPr lang="en-US" i="1" dirty="0"/>
              <a:t>Settings</a:t>
            </a:r>
          </a:p>
          <a:p>
            <a:r>
              <a:rPr lang="en-US" dirty="0"/>
              <a:t>Check the Version # on the </a:t>
            </a:r>
            <a:r>
              <a:rPr lang="en-US" i="1" dirty="0"/>
              <a:t>About</a:t>
            </a:r>
            <a:r>
              <a:rPr lang="en-US" dirty="0"/>
              <a:t> Tab</a:t>
            </a:r>
          </a:p>
          <a:p>
            <a:endParaRPr lang="en-US" dirty="0"/>
          </a:p>
          <a:p>
            <a:r>
              <a:rPr lang="en-US" dirty="0"/>
              <a:t>Clicking the Version link will display release notes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EFE36E-92B7-4D54-A180-C23952FF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294" y="1314414"/>
            <a:ext cx="2578913" cy="4579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88945-9D58-4DF1-8B0A-4FCA24F88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210" y="2929551"/>
            <a:ext cx="3007541" cy="335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12761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7A2CD-04EB-41B6-AD6C-96598A787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28601"/>
            <a:ext cx="11176000" cy="666385"/>
          </a:xfrm>
        </p:spPr>
        <p:txBody>
          <a:bodyPr/>
          <a:lstStyle/>
          <a:p>
            <a:r>
              <a:rPr lang="en-US" dirty="0"/>
              <a:t>Administer Your OneDrive Sync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0CEB2-7F2C-43C0-826C-BB7E2329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556" y="1326355"/>
            <a:ext cx="4789472" cy="5029201"/>
          </a:xfrm>
        </p:spPr>
        <p:txBody>
          <a:bodyPr/>
          <a:lstStyle/>
          <a:p>
            <a:r>
              <a:rPr lang="en-US" dirty="0"/>
              <a:t>Control your OneDrive Sync Client from Settings</a:t>
            </a:r>
          </a:p>
          <a:p>
            <a:pPr lvl="1"/>
            <a:r>
              <a:rPr lang="en-US" dirty="0"/>
              <a:t>Files On-Demand</a:t>
            </a:r>
          </a:p>
          <a:p>
            <a:pPr lvl="1"/>
            <a:r>
              <a:rPr lang="en-US" dirty="0"/>
              <a:t>Add New Accounts</a:t>
            </a:r>
          </a:p>
          <a:p>
            <a:pPr lvl="1"/>
            <a:r>
              <a:rPr lang="en-US" dirty="0"/>
              <a:t>Limit Network Traffic</a:t>
            </a:r>
          </a:p>
          <a:p>
            <a:pPr lvl="1"/>
            <a:r>
              <a:rPr lang="en-US" dirty="0"/>
              <a:t>Control Office Upload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88AC4-5E67-46A7-9C63-C2E26991A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72" y="1154905"/>
            <a:ext cx="4010054" cy="4295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FCADF1-73BE-4C62-84E8-E1216C41C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09" y="1447799"/>
            <a:ext cx="4010054" cy="4295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4CC32-DEA0-4FC0-84ED-BABE404D5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455" y="1780780"/>
            <a:ext cx="4010054" cy="4295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31AEC5-6BAB-4960-B8A1-54CE233BC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470" y="2113761"/>
            <a:ext cx="4010054" cy="4295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7403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OneDrive Sync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E3015BB-03C4-47BE-B236-CC875E5328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6" b="5236"/>
          <a:stretch>
            <a:fillRect/>
          </a:stretch>
        </p:blipFill>
        <p:spPr>
          <a:xfrm rot="20820000">
            <a:off x="2275600" y="1731386"/>
            <a:ext cx="4647608" cy="348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93449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in the Enterprise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Pre-installed on Windows 10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Support coming for auto provisioning with ADAL</a:t>
            </a:r>
          </a:p>
          <a:p>
            <a:pPr>
              <a:lnSpc>
                <a:spcPct val="120000"/>
              </a:lnSpc>
            </a:pPr>
            <a:r>
              <a:rPr lang="en-US" dirty="0"/>
              <a:t>Use System Center Configuration Manager to deploy the new OneDrive sync client</a:t>
            </a:r>
            <a:endParaRPr lang="en-US" dirty="0">
              <a:hlinkClick r:id="rId3"/>
            </a:endParaRPr>
          </a:p>
          <a:p>
            <a:pPr>
              <a:lnSpc>
                <a:spcPct val="120000"/>
              </a:lnSpc>
            </a:pPr>
            <a:r>
              <a:rPr lang="en-US" dirty="0"/>
              <a:t>Sample SCCM file - </a:t>
            </a:r>
            <a:r>
              <a:rPr lang="en-US" sz="2800" dirty="0">
                <a:hlinkClick r:id="rId4"/>
              </a:rPr>
              <a:t>https://go.microsoft.com/fwlink/p/?LinkId=824069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8000" y="5925710"/>
            <a:ext cx="10597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https://support.office.com/en-us/article/Deploy-the-new-OneDrive-sync-client-in-an-enterprise-environment-3f3a511c-30c6-404a-98bf-76f95c519668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734911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5647" y="1371599"/>
            <a:ext cx="2286000" cy="2286000"/>
          </a:xfrm>
          <a:prstGeom prst="rect">
            <a:avLst/>
          </a:prstGeom>
          <a:solidFill>
            <a:srgbClr val="E42B06"/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Owner/Principal Architect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Don’t </a:t>
            </a:r>
            <a:r>
              <a:rPr lang="en-US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Pa..Panic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Consulting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85647" y="3859714"/>
            <a:ext cx="2286000" cy="2286000"/>
          </a:xfrm>
          <a:prstGeom prst="rect">
            <a:avLst/>
          </a:prstGeom>
          <a:solidFill>
            <a:srgbClr val="0099FF"/>
          </a:solidFill>
        </p:spPr>
        <p:txBody>
          <a:bodyPr wrap="square" rtlCol="0" anchor="t">
            <a:noAutofit/>
          </a:bodyPr>
          <a:lstStyle/>
          <a:p>
            <a:pPr algn="ctr"/>
            <a:endParaRPr lang="en-US" sz="675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Community Contributor</a:t>
            </a:r>
          </a:p>
          <a:p>
            <a:pPr algn="ctr"/>
            <a:endParaRPr lang="en-US" sz="13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0" lvl="2" indent="2286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Technet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Forums</a:t>
            </a:r>
          </a:p>
          <a:p>
            <a:pPr marL="114300" lvl="2" indent="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MSDN Forums</a:t>
            </a:r>
          </a:p>
          <a:p>
            <a:pPr marL="114300" lvl="2" indent="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Yammer Groups</a:t>
            </a:r>
          </a:p>
          <a:p>
            <a:pPr algn="ctr"/>
            <a:endParaRPr lang="en-US" sz="825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4887" y="3859714"/>
            <a:ext cx="2286000" cy="2286000"/>
          </a:xfrm>
          <a:prstGeom prst="rect">
            <a:avLst/>
          </a:prstGeom>
          <a:solidFill>
            <a:srgbClr val="FFCC00"/>
          </a:solidFill>
        </p:spPr>
        <p:txBody>
          <a:bodyPr wrap="square" rtlCol="0" anchor="t">
            <a:noAutofit/>
          </a:bodyPr>
          <a:lstStyle/>
          <a:p>
            <a:pPr algn="ctr"/>
            <a:endParaRPr lang="en-US" sz="675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Contact Information</a:t>
            </a:r>
          </a:p>
          <a:p>
            <a:pPr algn="ctr"/>
            <a:endParaRPr lang="en-US" sz="9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1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Email: </a:t>
            </a:r>
            <a:br>
              <a:rPr lang="fr-FR" sz="11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11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pstork@att.net</a:t>
            </a:r>
          </a:p>
          <a:p>
            <a:endParaRPr lang="fr-FR" sz="11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1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Blog:</a:t>
            </a:r>
            <a:br>
              <a:rPr lang="fr-FR" sz="11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11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http://dontPaPanic.com/blog</a:t>
            </a:r>
          </a:p>
          <a:p>
            <a:endParaRPr lang="fr-FR" sz="11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1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Twitter: </a:t>
            </a:r>
            <a:br>
              <a:rPr lang="fr-FR" sz="11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11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@</a:t>
            </a:r>
            <a:r>
              <a:rPr lang="fr-FR" sz="11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PStork</a:t>
            </a:r>
            <a:endParaRPr lang="en-US" sz="11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74887" y="1371599"/>
            <a:ext cx="2286000" cy="2286000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noAutofit/>
          </a:bodyPr>
          <a:lstStyle/>
          <a:p>
            <a:pPr algn="ctr"/>
            <a:endParaRPr lang="en-US" sz="675" dirty="0">
              <a:solidFill>
                <a:schemeClr val="tx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Author</a:t>
            </a:r>
          </a:p>
          <a:p>
            <a:pPr algn="ctr"/>
            <a:endParaRPr lang="en-US" sz="675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Developer’s Guide to WSS 3.0</a:t>
            </a:r>
          </a:p>
          <a:p>
            <a:pPr marL="1714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MOSS 2007 Best Practices</a:t>
            </a:r>
          </a:p>
          <a:p>
            <a:pPr marL="1714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MCTS: WSS 3.0 Configuration Study Guide (70-631)</a:t>
            </a:r>
          </a:p>
          <a:p>
            <a:pPr marL="1714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SharePoint 2010 Development for Office 365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8594" y="198501"/>
            <a:ext cx="5837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65000"/>
                  </a:schemeClr>
                </a:solidFill>
              </a:rPr>
              <a:t>Paul Papanek Stork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8969893" y="646721"/>
            <a:ext cx="1777818" cy="54989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922" y="1549162"/>
            <a:ext cx="1071919" cy="751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892" y="629729"/>
            <a:ext cx="1777818" cy="6704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1752" y="3659171"/>
            <a:ext cx="1117460" cy="1117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1752" y="2421137"/>
            <a:ext cx="1117460" cy="11174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906" y="1953647"/>
            <a:ext cx="1648011" cy="10968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3551" y="629729"/>
            <a:ext cx="1813594" cy="731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9B8338-D8D2-4D8C-9AF9-C6DCE4F0EA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8922" y="4897206"/>
            <a:ext cx="1117460" cy="1117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594" y="1374902"/>
            <a:ext cx="2282697" cy="22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4939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OneDrive Admin Center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8000" y="1417320"/>
            <a:ext cx="6217920" cy="502920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800" dirty="0"/>
              <a:t>Sync Tab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Globally disable the Sync button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Limit Workstations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Limit File types by extension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Sharing Tab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Default link type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Maximum User Setting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Storage Tab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BAE06-4961-4536-AC15-2A7354882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670" y="1417320"/>
            <a:ext cx="4980953" cy="328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08429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SharePoint Admin Center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Settings Tab</a:t>
            </a:r>
          </a:p>
          <a:p>
            <a:pPr lvl="1"/>
            <a:r>
              <a:rPr lang="en-US" sz="2400" dirty="0"/>
              <a:t>OneDrive for Business experience – Classic or New</a:t>
            </a:r>
          </a:p>
          <a:p>
            <a:pPr lvl="1"/>
            <a:r>
              <a:rPr lang="en-US" sz="2400" dirty="0"/>
              <a:t>Globally hide the Sync button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4FF3C5-D2AF-4125-9585-B1727AB6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606" y="3243916"/>
            <a:ext cx="8128571" cy="242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724419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using GPOs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8000" y="1447799"/>
            <a:ext cx="11176000" cy="467681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Computer Configuration GPO settings:</a:t>
            </a:r>
          </a:p>
          <a:p>
            <a:pPr lvl="1"/>
            <a:r>
              <a:rPr lang="en-US" dirty="0"/>
              <a:t>Block/Allow syncing to specific Tenants</a:t>
            </a:r>
          </a:p>
          <a:p>
            <a:pPr lvl="1"/>
            <a:r>
              <a:rPr lang="en-US" dirty="0"/>
              <a:t>Set the maximum percentage of upload bandwidth that OneDrive uses</a:t>
            </a:r>
          </a:p>
          <a:p>
            <a:pPr lvl="1"/>
            <a:r>
              <a:rPr lang="en-US" dirty="0"/>
              <a:t>Manage Known Folder move</a:t>
            </a:r>
          </a:p>
          <a:p>
            <a:pPr lvl="1"/>
            <a:r>
              <a:rPr lang="en-US" dirty="0"/>
              <a:t>Manage Files-On-Demand</a:t>
            </a:r>
          </a:p>
          <a:p>
            <a:pPr lvl="1"/>
            <a:r>
              <a:rPr lang="en-US" dirty="0"/>
              <a:t>Silent configuration of OneDrive.exe on new clients</a:t>
            </a:r>
          </a:p>
          <a:p>
            <a:r>
              <a:rPr lang="en-US" dirty="0"/>
              <a:t>User Configuration GPO settings:</a:t>
            </a:r>
          </a:p>
          <a:p>
            <a:pPr lvl="1"/>
            <a:r>
              <a:rPr lang="en-US" dirty="0"/>
              <a:t>Coauthoring and in-app sharing for Office files </a:t>
            </a:r>
          </a:p>
          <a:p>
            <a:pPr lvl="1"/>
            <a:r>
              <a:rPr lang="en-US" dirty="0"/>
              <a:t>Set Default and Prevent users from changing the location of OneDrive folder </a:t>
            </a:r>
          </a:p>
          <a:p>
            <a:pPr lvl="1"/>
            <a:r>
              <a:rPr lang="en-US" dirty="0"/>
              <a:t>Prevent users from configuring personal OneDrive accounts </a:t>
            </a:r>
          </a:p>
          <a:p>
            <a:pPr lvl="1"/>
            <a:r>
              <a:rPr lang="en-US" dirty="0"/>
              <a:t>Let Users choose how to handle Office files in conflict </a:t>
            </a:r>
          </a:p>
          <a:p>
            <a:pPr lvl="1"/>
            <a:r>
              <a:rPr lang="en-US" dirty="0"/>
              <a:t>Delay updating until the second release wave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D82180-589E-43AF-9E8F-DF857EB9FC90}"/>
              </a:ext>
            </a:extLst>
          </p:cNvPr>
          <p:cNvSpPr txBox="1"/>
          <p:nvPr/>
        </p:nvSpPr>
        <p:spPr>
          <a:xfrm>
            <a:off x="507999" y="6124615"/>
            <a:ext cx="111759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hlinkClick r:id="rId3"/>
              </a:rPr>
              <a:t>https://support.office.com/en-us/article/Use-Group-Policy-to-control-OneDrive-sync-client-settings-0ecb2cf5-8882-42b3-a6e9-be6bda30899c</a:t>
            </a:r>
            <a:endParaRPr lang="en-US" sz="1200" dirty="0">
              <a:gradFill>
                <a:gsLst>
                  <a:gs pos="0">
                    <a:schemeClr val="tx1"/>
                  </a:gs>
                  <a:gs pos="86000">
                    <a:schemeClr val="tx1"/>
                  </a:gs>
                </a:gsLst>
                <a:lin ang="5400000" scaled="0"/>
              </a:gradFill>
            </a:endParaRPr>
          </a:p>
          <a:p>
            <a:endParaRPr lang="en-US" sz="1200" dirty="0">
              <a:gradFill>
                <a:gsLst>
                  <a:gs pos="0">
                    <a:schemeClr val="tx1"/>
                  </a:gs>
                  <a:gs pos="86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6316374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611E-9E7B-4253-B7A6-3062A86C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Administering with PowerShell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39B47-3ECD-45BD-8F9C-9987336B2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Get AD Domain GUID</a:t>
            </a:r>
          </a:p>
          <a:p>
            <a:pPr marL="444500" lvl="1" indent="0">
              <a:spcBef>
                <a:spcPts val="12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$Domain = Get-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ADDomain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DomainGUID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$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Domain.ObjectGuid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Restrict Sync to certain domains</a:t>
            </a:r>
          </a:p>
          <a:p>
            <a:pPr marL="444500" lvl="1" indent="0">
              <a:spcBef>
                <a:spcPts val="12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Set-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SPOTenantSyncClientRestriction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-Enable 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DomainGuids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"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GUID; GUID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dirty="0"/>
              <a:t>Disable Sync on MAC</a:t>
            </a:r>
          </a:p>
          <a:p>
            <a:pPr marL="444500" lvl="1" indent="0">
              <a:spcBef>
                <a:spcPts val="12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Set-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SPOTenantSyncClientRestriction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-Enable 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DomainGuids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"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GUID; GUID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BlockMacSync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:$true</a:t>
            </a:r>
          </a:p>
          <a:p>
            <a:r>
              <a:rPr lang="en-US" dirty="0"/>
              <a:t>Disable use of Groove.exe Sync Client</a:t>
            </a:r>
          </a:p>
          <a:p>
            <a:pPr marL="444500" lvl="1" indent="0">
              <a:spcBef>
                <a:spcPts val="120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Set-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SPOTenantSyncClientRestriction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GrooveBlockOption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HardOptIn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pPr marL="444500" lvl="1" indent="0">
              <a:spcBef>
                <a:spcPts val="1200"/>
              </a:spcBef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930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Administering OneDrive Sync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000">
            <a:off x="1168741" y="2099323"/>
            <a:ext cx="5390804" cy="308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12541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952DB0-758A-4402-9A7C-6D93F90CF939}"/>
              </a:ext>
            </a:extLst>
          </p:cNvPr>
          <p:cNvSpPr/>
          <p:nvPr/>
        </p:nvSpPr>
        <p:spPr bwMode="auto">
          <a:xfrm>
            <a:off x="0" y="894986"/>
            <a:ext cx="5333408" cy="5991064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36BE70-4FF0-40E3-BE15-5902169F8DB1}"/>
              </a:ext>
            </a:extLst>
          </p:cNvPr>
          <p:cNvSpPr txBox="1"/>
          <p:nvPr/>
        </p:nvSpPr>
        <p:spPr>
          <a:xfrm>
            <a:off x="1510692" y="1178790"/>
            <a:ext cx="4144610" cy="617365"/>
          </a:xfrm>
          <a:prstGeom prst="rect">
            <a:avLst/>
          </a:prstGeom>
          <a:noFill/>
        </p:spPr>
        <p:txBody>
          <a:bodyPr wrap="square" lIns="179259" tIns="143407" rIns="179259" bIns="143407" rtlCol="0" anchor="t">
            <a:noAutofit/>
          </a:bodyPr>
          <a:lstStyle>
            <a:defPPr>
              <a:defRPr lang="en-US"/>
            </a:defPPr>
            <a:lvl1pPr defTabSz="913949">
              <a:spcAft>
                <a:spcPts val="1176"/>
              </a:spcAft>
              <a:defRPr sz="1400" kern="0">
                <a:solidFill>
                  <a:srgbClr val="505050"/>
                </a:solidFill>
              </a:defRPr>
            </a:lvl1pPr>
          </a:lstStyle>
          <a:p>
            <a:pPr defTabSz="932060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961" b="1" kern="1200" dirty="0">
                <a:gradFill>
                  <a:gsLst>
                    <a:gs pos="22549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onedrive.com/business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19E6B1-6FAF-46A5-8CF7-9BD83E726E2C}"/>
              </a:ext>
            </a:extLst>
          </p:cNvPr>
          <p:cNvSpPr/>
          <p:nvPr/>
        </p:nvSpPr>
        <p:spPr>
          <a:xfrm>
            <a:off x="258345" y="934709"/>
            <a:ext cx="1115963" cy="1185742"/>
          </a:xfrm>
          <a:prstGeom prst="rect">
            <a:avLst/>
          </a:prstGeom>
        </p:spPr>
        <p:txBody>
          <a:bodyPr wrap="square" lIns="179259" tIns="143407" rIns="179259" bIns="143407">
            <a:spAutoFit/>
          </a:bodyPr>
          <a:lstStyle/>
          <a:p>
            <a:pPr algn="r" defTabSz="914367">
              <a:lnSpc>
                <a:spcPct val="90000"/>
              </a:lnSpc>
              <a:spcBef>
                <a:spcPts val="588"/>
              </a:spcBef>
              <a:defRPr/>
            </a:pPr>
            <a:r>
              <a:rPr lang="en-US" sz="6470" b="1" dirty="0">
                <a:gradFill>
                  <a:gsLst>
                    <a:gs pos="22549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1C77B-D1ED-4651-8171-8EE2DACF4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82"/>
          <a:stretch/>
        </p:blipFill>
        <p:spPr>
          <a:xfrm>
            <a:off x="5331088" y="915272"/>
            <a:ext cx="6860912" cy="22993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74BB1AD-55DB-4734-AFCC-505AB3302057}"/>
              </a:ext>
            </a:extLst>
          </p:cNvPr>
          <p:cNvSpPr txBox="1"/>
          <p:nvPr/>
        </p:nvSpPr>
        <p:spPr>
          <a:xfrm>
            <a:off x="1456691" y="3123383"/>
            <a:ext cx="3518778" cy="507288"/>
          </a:xfrm>
          <a:prstGeom prst="rect">
            <a:avLst/>
          </a:prstGeom>
          <a:noFill/>
        </p:spPr>
        <p:txBody>
          <a:bodyPr wrap="square" lIns="179259" tIns="143407" rIns="179259" bIns="143407" rtlCol="0" anchor="t">
            <a:noAutofit/>
          </a:bodyPr>
          <a:lstStyle>
            <a:defPPr>
              <a:defRPr lang="en-US"/>
            </a:defPPr>
            <a:lvl1pPr defTabSz="913949">
              <a:spcAft>
                <a:spcPts val="1176"/>
              </a:spcAft>
              <a:defRPr sz="1400" kern="0">
                <a:solidFill>
                  <a:srgbClr val="505050"/>
                </a:solidFill>
              </a:defRPr>
            </a:lvl1pPr>
          </a:lstStyle>
          <a:p>
            <a:pPr defTabSz="932060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961" b="1" kern="1200">
                <a:gradFill>
                  <a:gsLst>
                    <a:gs pos="22549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techcommunity.microsoft.com/</a:t>
            </a:r>
            <a:r>
              <a:rPr lang="en-US" sz="1961" b="1" kern="1200" err="1">
                <a:gradFill>
                  <a:gsLst>
                    <a:gs pos="22549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onedrive</a:t>
            </a:r>
            <a:endParaRPr lang="en-US" sz="1961" b="1" kern="1200">
              <a:gradFill>
                <a:gsLst>
                  <a:gs pos="22549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46C991-D10C-4920-86A5-8BCF0739C057}"/>
              </a:ext>
            </a:extLst>
          </p:cNvPr>
          <p:cNvSpPr/>
          <p:nvPr/>
        </p:nvSpPr>
        <p:spPr>
          <a:xfrm>
            <a:off x="258345" y="2864928"/>
            <a:ext cx="1115963" cy="1185742"/>
          </a:xfrm>
          <a:prstGeom prst="rect">
            <a:avLst/>
          </a:prstGeom>
        </p:spPr>
        <p:txBody>
          <a:bodyPr wrap="square" lIns="179259" tIns="143407" rIns="179259" bIns="143407">
            <a:spAutoFit/>
          </a:bodyPr>
          <a:lstStyle/>
          <a:p>
            <a:pPr algn="r" defTabSz="914367">
              <a:lnSpc>
                <a:spcPct val="90000"/>
              </a:lnSpc>
              <a:spcBef>
                <a:spcPts val="588"/>
              </a:spcBef>
              <a:defRPr/>
            </a:pPr>
            <a:r>
              <a:rPr lang="en-US" sz="6470" b="1">
                <a:gradFill>
                  <a:gsLst>
                    <a:gs pos="22549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3DBBAF-CB5C-4484-905E-3B688C86CDE8}"/>
              </a:ext>
            </a:extLst>
          </p:cNvPr>
          <p:cNvSpPr txBox="1"/>
          <p:nvPr/>
        </p:nvSpPr>
        <p:spPr>
          <a:xfrm>
            <a:off x="1456691" y="5339543"/>
            <a:ext cx="4144610" cy="668831"/>
          </a:xfrm>
          <a:prstGeom prst="rect">
            <a:avLst/>
          </a:prstGeom>
          <a:noFill/>
        </p:spPr>
        <p:txBody>
          <a:bodyPr wrap="square" lIns="179259" tIns="143407" rIns="179259" bIns="143407" rtlCol="0" anchor="t">
            <a:noAutofit/>
          </a:bodyPr>
          <a:lstStyle>
            <a:defPPr>
              <a:defRPr lang="en-US"/>
            </a:defPPr>
            <a:lvl1pPr defTabSz="950791">
              <a:lnSpc>
                <a:spcPct val="90000"/>
              </a:lnSpc>
              <a:spcAft>
                <a:spcPts val="0"/>
              </a:spcAft>
              <a:defRPr sz="2000" b="1">
                <a:gradFill>
                  <a:gsLst>
                    <a:gs pos="22549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sz="1961"/>
              <a:t>onedrive.uservoice.com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0C1E75-7032-49DE-8ED9-A0C7460BC1C7}"/>
              </a:ext>
            </a:extLst>
          </p:cNvPr>
          <p:cNvSpPr/>
          <p:nvPr/>
        </p:nvSpPr>
        <p:spPr>
          <a:xfrm>
            <a:off x="258345" y="5081089"/>
            <a:ext cx="1115963" cy="1185742"/>
          </a:xfrm>
          <a:prstGeom prst="rect">
            <a:avLst/>
          </a:prstGeom>
        </p:spPr>
        <p:txBody>
          <a:bodyPr wrap="square" lIns="179259" tIns="143407" rIns="179259" bIns="143407">
            <a:spAutoFit/>
          </a:bodyPr>
          <a:lstStyle/>
          <a:p>
            <a:pPr algn="r" defTabSz="914367">
              <a:lnSpc>
                <a:spcPct val="90000"/>
              </a:lnSpc>
              <a:spcBef>
                <a:spcPts val="588"/>
              </a:spcBef>
              <a:defRPr/>
            </a:pPr>
            <a:r>
              <a:rPr lang="en-US" sz="6470" b="1">
                <a:gradFill>
                  <a:gsLst>
                    <a:gs pos="22549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6F757C-DEBC-4CF7-BEB4-0838AD6CDA5E}"/>
              </a:ext>
            </a:extLst>
          </p:cNvPr>
          <p:cNvSpPr/>
          <p:nvPr/>
        </p:nvSpPr>
        <p:spPr>
          <a:xfrm>
            <a:off x="5977196" y="3247965"/>
            <a:ext cx="240772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65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765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5C410-2918-4EE3-B321-CB30A90C6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087" y="2782176"/>
            <a:ext cx="6858593" cy="221668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E398613-094D-4C0B-B780-E88329F8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46098"/>
            <a:ext cx="11176000" cy="666385"/>
          </a:xfrm>
        </p:spPr>
        <p:txBody>
          <a:bodyPr/>
          <a:lstStyle/>
          <a:p>
            <a:r>
              <a:rPr lang="en-US" dirty="0"/>
              <a:t>Additional Resources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FEDBDC6-B9EF-4173-A4EC-FE25AA941D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56" b="53556"/>
          <a:stretch/>
        </p:blipFill>
        <p:spPr>
          <a:xfrm>
            <a:off x="5328767" y="4876583"/>
            <a:ext cx="6858592" cy="2009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D82F60-6512-4471-93DD-71CCE3B8C72E}"/>
              </a:ext>
            </a:extLst>
          </p:cNvPr>
          <p:cNvSpPr txBox="1"/>
          <p:nvPr/>
        </p:nvSpPr>
        <p:spPr>
          <a:xfrm>
            <a:off x="253999" y="6519677"/>
            <a:ext cx="46297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Computerfont" pitchFamily="2" charset="0"/>
              </a:rPr>
              <a:t>Don’t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Computerfont" pitchFamily="2" charset="0"/>
              </a:rPr>
              <a:t>Pa..Panic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Computerfont" pitchFamily="2" charset="0"/>
              </a:rPr>
              <a:t> Consulting</a:t>
            </a:r>
          </a:p>
        </p:txBody>
      </p:sp>
    </p:spTree>
    <p:extLst>
      <p:ext uri="{BB962C8B-B14F-4D97-AF65-F5344CB8AC3E}">
        <p14:creationId xmlns:p14="http://schemas.microsoft.com/office/powerpoint/2010/main" val="238094254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9C22-32F0-4AD5-9E6F-CE2D4EECC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Sure To Thank Our Sponsors!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1A70F-1E20-410E-AC23-8E7E55345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14" y="365125"/>
            <a:ext cx="1219202" cy="1219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D47594-CA43-4D70-82BD-D7DA56E86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4" y="365125"/>
            <a:ext cx="1219202" cy="1219202"/>
          </a:xfrm>
          <a:prstGeom prst="rect">
            <a:avLst/>
          </a:prstGeom>
        </p:spPr>
      </p:pic>
      <p:pic>
        <p:nvPicPr>
          <p:cNvPr id="1028" name="Picture 4" descr="http://www.collabsummit.org/wp-content/uploads/2019/01/backupify.jpg">
            <a:extLst>
              <a:ext uri="{FF2B5EF4-FFF2-40B4-BE49-F238E27FC236}">
                <a16:creationId xmlns:a16="http://schemas.microsoft.com/office/drawing/2014/main" id="{8CA4DA1E-75D8-4927-96BC-F41CD997E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105" y="1818685"/>
            <a:ext cx="2779160" cy="130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ollabsummit.org/wp-content/uploads/2018/08/skybow.png">
            <a:extLst>
              <a:ext uri="{FF2B5EF4-FFF2-40B4-BE49-F238E27FC236}">
                <a16:creationId xmlns:a16="http://schemas.microsoft.com/office/drawing/2014/main" id="{3108013A-7101-46CB-AD5A-BFE6F229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9" y="3167149"/>
            <a:ext cx="1583951" cy="158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ollabsummit.org/wp-content/uploads/2017/12/Powell.jpg">
            <a:extLst>
              <a:ext uri="{FF2B5EF4-FFF2-40B4-BE49-F238E27FC236}">
                <a16:creationId xmlns:a16="http://schemas.microsoft.com/office/drawing/2014/main" id="{729D9222-40D8-4F08-9A2C-8B71B148B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16" y="1757737"/>
            <a:ext cx="2651123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collabsummit.org/wp-content/uploads/2018/02/avepoint.jpeg">
            <a:extLst>
              <a:ext uri="{FF2B5EF4-FFF2-40B4-BE49-F238E27FC236}">
                <a16:creationId xmlns:a16="http://schemas.microsoft.com/office/drawing/2014/main" id="{1DA545FC-9531-4A35-B72F-0510796F5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16" y="422607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www.collabsummit.org/wp-content/uploads/2018/01/tygraph2.png">
            <a:extLst>
              <a:ext uri="{FF2B5EF4-FFF2-40B4-BE49-F238E27FC236}">
                <a16:creationId xmlns:a16="http://schemas.microsoft.com/office/drawing/2014/main" id="{6F4B6966-7A0C-454C-96D7-0C6C06505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954" y="1958060"/>
            <a:ext cx="2030628" cy="73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://www.collabsummit.org/wp-content/uploads/2019/01/timlin.jpg">
            <a:extLst>
              <a:ext uri="{FF2B5EF4-FFF2-40B4-BE49-F238E27FC236}">
                <a16:creationId xmlns:a16="http://schemas.microsoft.com/office/drawing/2014/main" id="{7E6F8EB8-0D4C-44BE-B0FF-041E5C059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97" y="3512001"/>
            <a:ext cx="2470507" cy="62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www.collabsummit.org/wp-content/uploads/2018/10/provisionpoint.png">
            <a:extLst>
              <a:ext uri="{FF2B5EF4-FFF2-40B4-BE49-F238E27FC236}">
                <a16:creationId xmlns:a16="http://schemas.microsoft.com/office/drawing/2014/main" id="{DBFB1F15-3565-4B4B-AC97-70B5ACFA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631" y="3355774"/>
            <a:ext cx="1686674" cy="94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ww.collabsummit.org/wp-content/uploads/2018/08/CrowCanyon.png">
            <a:extLst>
              <a:ext uri="{FF2B5EF4-FFF2-40B4-BE49-F238E27FC236}">
                <a16:creationId xmlns:a16="http://schemas.microsoft.com/office/drawing/2014/main" id="{27FCEC09-4D6C-423E-8939-5366508FD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978" y="3167149"/>
            <a:ext cx="132556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collabsummit.org/wp-content/uploads/2019/01/SPTechCon_logo_LG_RGB.jpg">
            <a:extLst>
              <a:ext uri="{FF2B5EF4-FFF2-40B4-BE49-F238E27FC236}">
                <a16:creationId xmlns:a16="http://schemas.microsoft.com/office/drawing/2014/main" id="{27011E03-BE0D-48A0-A201-F809E3CA8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3" y="5190901"/>
            <a:ext cx="2352355" cy="6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collabsummit.org/wp-content/uploads/2019/02/sharegate_logo_2018_600x300.png">
            <a:extLst>
              <a:ext uri="{FF2B5EF4-FFF2-40B4-BE49-F238E27FC236}">
                <a16:creationId xmlns:a16="http://schemas.microsoft.com/office/drawing/2014/main" id="{E53F770F-69F0-4837-9CA9-2FE11BC6C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002" y="3242490"/>
            <a:ext cx="2352355" cy="117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collabsummit.org/wp-content/uploads/2019/02/Intrazone-logo_square.jpg">
            <a:extLst>
              <a:ext uri="{FF2B5EF4-FFF2-40B4-BE49-F238E27FC236}">
                <a16:creationId xmlns:a16="http://schemas.microsoft.com/office/drawing/2014/main" id="{24BBD709-BD44-4FD0-B343-BD2D93877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953" y="4784524"/>
            <a:ext cx="1634224" cy="163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collabsummit.org/wp-content/uploads/2018/02/paitlogo.png">
            <a:extLst>
              <a:ext uri="{FF2B5EF4-FFF2-40B4-BE49-F238E27FC236}">
                <a16:creationId xmlns:a16="http://schemas.microsoft.com/office/drawing/2014/main" id="{0FEF967B-0A11-4AE3-9D33-EC042C19A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553" y="2017259"/>
            <a:ext cx="2699387" cy="8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http://www.collabsummit.org/wp-content/uploads/2019/01/SPC.jpg">
            <a:extLst>
              <a:ext uri="{FF2B5EF4-FFF2-40B4-BE49-F238E27FC236}">
                <a16:creationId xmlns:a16="http://schemas.microsoft.com/office/drawing/2014/main" id="{0082D12F-002E-48DB-A16A-C9A5C4CC5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477" y="5020860"/>
            <a:ext cx="1361166" cy="119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054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9F2C6-FBEF-4E30-A132-FC7B16078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3" y="365125"/>
            <a:ext cx="11989940" cy="1325563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JOIN US FOR CAKE AS WE CELEBRATE 10 YEARS OF WOMEN IN SHAREPOINT WITH A “WOMEN IN TECHNOLOGY PANEL” HEADED BY MICRSOSOFT’S CATHY DEW. FRIDAY MARCH 15TH 2:50—3:50 IN TANEYCOMO B BALLROOM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3BFEB-A9C3-4779-877E-820F27744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59" y="5425147"/>
            <a:ext cx="1219202" cy="1219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53E33-1183-43B6-8D6D-FD7B923C3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9" y="5425147"/>
            <a:ext cx="1219202" cy="1219202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32B5ACA-3003-475B-AEB2-FAE229A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7" y="1690688"/>
            <a:ext cx="7820025" cy="443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F4B181D4-14B7-40B1-A207-5696A0A81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74" y="6061076"/>
            <a:ext cx="7793038" cy="687387"/>
          </a:xfrm>
          <a:prstGeom prst="rect">
            <a:avLst/>
          </a:prstGeom>
          <a:solidFill>
            <a:srgbClr val="00000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6CA6206-07FE-462B-B36F-E325595C6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637" y="6108701"/>
            <a:ext cx="70596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Montserrat" panose="02000505000000020004" pitchFamily="2" charset="0"/>
              </a:rPr>
              <a:t>of Women in SharePoint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088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9F2C6-FBEF-4E30-A132-FC7B16078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86" y="365125"/>
            <a:ext cx="8988174" cy="1325563"/>
          </a:xfrm>
        </p:spPr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 a Surface Book courtesy of Microsoft! </a:t>
            </a:r>
          </a:p>
        </p:txBody>
      </p:sp>
      <p:pic>
        <p:nvPicPr>
          <p:cNvPr id="3074" name="Picture 2" descr="Image result for surface book 2">
            <a:extLst>
              <a:ext uri="{FF2B5EF4-FFF2-40B4-BE49-F238E27FC236}">
                <a16:creationId xmlns:a16="http://schemas.microsoft.com/office/drawing/2014/main" id="{518A8DE5-03D0-4012-8187-37AD17742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821" y="1596133"/>
            <a:ext cx="8951120" cy="385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8244139-0314-4527-9414-2CFA374F8864}"/>
              </a:ext>
            </a:extLst>
          </p:cNvPr>
          <p:cNvSpPr txBox="1">
            <a:spLocks/>
          </p:cNvSpPr>
          <p:nvPr/>
        </p:nvSpPr>
        <p:spPr>
          <a:xfrm>
            <a:off x="128426" y="5361022"/>
            <a:ext cx="119128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 Vendor Bingo, Winner drawn during closing session on Friday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7E9201-4808-459D-8C92-54DB20BA0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14" y="365125"/>
            <a:ext cx="1219202" cy="1219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338B8-97CD-42EF-AEA0-B839CFE6A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4" y="365125"/>
            <a:ext cx="1219202" cy="121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16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41987"/>
          <p:cNvSpPr>
            <a:spLocks noGrp="1" noChangeArrowheads="1"/>
          </p:cNvSpPr>
          <p:nvPr>
            <p:ph type="title"/>
          </p:nvPr>
        </p:nvSpPr>
        <p:spPr>
          <a:xfrm>
            <a:off x="1705615" y="535779"/>
            <a:ext cx="8575461" cy="1516103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38100" h="3810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/>
            <a:r>
              <a:rPr lang="en-US" sz="8800" b="1" dirty="0">
                <a:ln w="0">
                  <a:solidFill>
                    <a:schemeClr val="tx1"/>
                  </a:solidFill>
                </a:ln>
                <a:effectLst>
                  <a:reflection blurRad="12700" stA="50000" endPos="50000" dist="5000" dir="5400000" sy="-100000" rotWithShape="0"/>
                </a:effectLst>
              </a:rPr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135CD0-7E30-404B-AF35-F07D6B3D3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E91A25F-1C13-4FC6-9356-CF92CFB524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84071" y="2645229"/>
          <a:ext cx="6270172" cy="3494314"/>
        </p:xfrm>
        <a:graphic>
          <a:graphicData uri="http://schemas.openxmlformats.org/drawingml/2006/table">
            <a:tbl>
              <a:tblPr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6270172">
                  <a:extLst>
                    <a:ext uri="{9D8B030D-6E8A-4147-A177-3AD203B41FA5}">
                      <a16:colId xmlns:a16="http://schemas.microsoft.com/office/drawing/2014/main" val="13235208"/>
                    </a:ext>
                  </a:extLst>
                </a:gridCol>
              </a:tblGrid>
              <a:tr h="3494314">
                <a:tc>
                  <a:txBody>
                    <a:bodyPr/>
                    <a:lstStyle/>
                    <a:p>
                      <a:pPr marL="0" marR="36830" algn="l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Paul Papanek Stork - MCSM, MVP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36830" algn="l">
                        <a:spcBef>
                          <a:spcPts val="0"/>
                        </a:spcBef>
                        <a:spcAft>
                          <a:spcPts val="7400"/>
                        </a:spcAft>
                        <a:tabLst>
                          <a:tab pos="5943600" algn="r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Owner\Principal Architect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539750" algn="l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1299845" algn="l"/>
                        </a:tabLs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539750" algn="l">
                        <a:spcBef>
                          <a:spcPts val="3000"/>
                        </a:spcBef>
                        <a:spcAft>
                          <a:spcPts val="0"/>
                        </a:spcAft>
                        <a:tabLst>
                          <a:tab pos="1779588" algn="l"/>
                          <a:tab pos="2743200" algn="l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Email:   </a:t>
                      </a:r>
                      <a:r>
                        <a:rPr lang="en-US" sz="1600" u="sng" dirty="0">
                          <a:solidFill>
                            <a:srgbClr val="0563C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pstork@dontpapanic.com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542925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9588" algn="l"/>
                          <a:tab pos="274320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Cell:      216.272.0573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542925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9588" algn="l"/>
                          <a:tab pos="274320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Web:    https://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dontpapanic.com</a:t>
                      </a:r>
                      <a:b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Twitter: @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PStork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542925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28395" algn="l"/>
                          <a:tab pos="1524000" algn="l"/>
                        </a:tabLs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827065"/>
                  </a:ext>
                </a:extLst>
              </a:tr>
            </a:tbl>
          </a:graphicData>
        </a:graphic>
      </p:graphicFrame>
      <p:pic>
        <p:nvPicPr>
          <p:cNvPr id="2049" name="Picture 199" descr="MVP_Logo_Secondary_Blue288_RGB_300ppi">
            <a:extLst>
              <a:ext uri="{FF2B5EF4-FFF2-40B4-BE49-F238E27FC236}">
                <a16:creationId xmlns:a16="http://schemas.microsoft.com/office/drawing/2014/main" id="{F55B4E89-3392-4273-B6CD-9807ED12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385" y="4715551"/>
            <a:ext cx="822962" cy="13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98">
            <a:extLst>
              <a:ext uri="{FF2B5EF4-FFF2-40B4-BE49-F238E27FC236}">
                <a16:creationId xmlns:a16="http://schemas.microsoft.com/office/drawing/2014/main" id="{F4506C5C-FCBB-4250-9E4A-6A293B0E4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51" y="3184069"/>
            <a:ext cx="4768525" cy="156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45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Why Use OneDrive Sync?</a:t>
            </a:r>
          </a:p>
          <a:p>
            <a:pPr>
              <a:lnSpc>
                <a:spcPct val="110000"/>
              </a:lnSpc>
            </a:pPr>
            <a:r>
              <a:rPr lang="en-US" dirty="0"/>
              <a:t>What Can I Sync with OneDrive?</a:t>
            </a:r>
          </a:p>
          <a:p>
            <a:pPr>
              <a:lnSpc>
                <a:spcPct val="110000"/>
              </a:lnSpc>
            </a:pPr>
            <a:r>
              <a:rPr lang="en-US" dirty="0"/>
              <a:t>How Do I Administer it?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For Myself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As an Enterprise Administrator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74058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81BE2-12D9-49BD-9042-F0A9F46A9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Sharing Improvements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2A02FB-A24D-45DE-9D49-7FF44B761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447799"/>
            <a:ext cx="6993352" cy="5029201"/>
          </a:xfrm>
        </p:spPr>
        <p:txBody>
          <a:bodyPr/>
          <a:lstStyle/>
          <a:p>
            <a:r>
              <a:rPr lang="en-US" dirty="0"/>
              <a:t>Unified Sharing Dialogue</a:t>
            </a:r>
          </a:p>
          <a:p>
            <a:pPr lvl="1"/>
            <a:r>
              <a:rPr lang="en-US" dirty="0"/>
              <a:t>Web, PC, Mac, Mobile</a:t>
            </a:r>
          </a:p>
          <a:p>
            <a:r>
              <a:rPr lang="en-US" dirty="0"/>
              <a:t>Anonymous Link Expiration </a:t>
            </a:r>
          </a:p>
          <a:p>
            <a:r>
              <a:rPr lang="en-US" dirty="0"/>
              <a:t>Share without a Microsoft Account</a:t>
            </a:r>
          </a:p>
          <a:p>
            <a:pPr lvl="1"/>
            <a:r>
              <a:rPr lang="en-US" dirty="0"/>
              <a:t>Verification code sent to email</a:t>
            </a:r>
          </a:p>
          <a:p>
            <a:pPr lvl="1"/>
            <a:r>
              <a:rPr lang="en-US" dirty="0"/>
              <a:t>Code expires after 15 minutes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7796A-4D34-42A4-AFDB-FA309F574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352" y="1352241"/>
            <a:ext cx="4026667" cy="433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229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B73AA8-1F6B-4B19-8183-062E5A4449E6}"/>
              </a:ext>
            </a:extLst>
          </p:cNvPr>
          <p:cNvSpPr/>
          <p:nvPr/>
        </p:nvSpPr>
        <p:spPr bwMode="auto">
          <a:xfrm>
            <a:off x="293688" y="585788"/>
            <a:ext cx="4434151" cy="5683250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7A8DFF-CBC3-493E-BAEB-52C58C948543}"/>
              </a:ext>
            </a:extLst>
          </p:cNvPr>
          <p:cNvSpPr txBox="1">
            <a:spLocks/>
          </p:cNvSpPr>
          <p:nvPr/>
        </p:nvSpPr>
        <p:spPr>
          <a:xfrm>
            <a:off x="781356" y="962290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>
                <a:gradFill>
                  <a:gsLst>
                    <a:gs pos="62564">
                      <a:schemeClr val="bg1"/>
                    </a:gs>
                    <a:gs pos="55000">
                      <a:schemeClr val="bg1"/>
                    </a:gs>
                  </a:gsLst>
                  <a:lin ang="5400000" scaled="0"/>
                </a:gradFill>
              </a:rPr>
              <a:t>Enhanced sharing and collaboration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7D25E9-35DB-48BB-A0A1-31E55E91EB90}"/>
              </a:ext>
            </a:extLst>
          </p:cNvPr>
          <p:cNvSpPr/>
          <p:nvPr/>
        </p:nvSpPr>
        <p:spPr bwMode="auto">
          <a:xfrm>
            <a:off x="5215507" y="605843"/>
            <a:ext cx="3144734" cy="436195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Sharing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654B65-4B66-4408-B890-35A3A3D77B27}"/>
              </a:ext>
            </a:extLst>
          </p:cNvPr>
          <p:cNvSpPr/>
          <p:nvPr/>
        </p:nvSpPr>
        <p:spPr bwMode="auto">
          <a:xfrm>
            <a:off x="5215507" y="1042037"/>
            <a:ext cx="3144734" cy="230872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@mentions</a:t>
            </a:r>
          </a:p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Comments and notifications </a:t>
            </a:r>
            <a:b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</a:b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for all file types</a:t>
            </a:r>
          </a:p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Comment-only permissions </a:t>
            </a:r>
            <a:b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</a:b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for all file types</a:t>
            </a:r>
          </a:p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Smart people picker w/LinkedIn </a:t>
            </a:r>
            <a:b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</a:b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on mobile: share via Teams </a:t>
            </a:r>
          </a:p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Notify team members on upload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DCDB62-C24C-481C-B98E-90DA6BACB328}"/>
              </a:ext>
            </a:extLst>
          </p:cNvPr>
          <p:cNvSpPr/>
          <p:nvPr/>
        </p:nvSpPr>
        <p:spPr bwMode="auto">
          <a:xfrm>
            <a:off x="5215507" y="3522949"/>
            <a:ext cx="3144734" cy="436195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Access 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6B791D-5158-425A-AF66-A6F92EF59E76}"/>
              </a:ext>
            </a:extLst>
          </p:cNvPr>
          <p:cNvSpPr/>
          <p:nvPr/>
        </p:nvSpPr>
        <p:spPr bwMode="auto">
          <a:xfrm>
            <a:off x="5215507" y="3959143"/>
            <a:ext cx="3144734" cy="230872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Expiring access for external users </a:t>
            </a:r>
          </a:p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Password-protected links </a:t>
            </a:r>
          </a:p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Block download </a:t>
            </a:r>
          </a:p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One-click access </a:t>
            </a:r>
            <a:r>
              <a:rPr lang="en-US" sz="160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approval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E414C-6B88-4E28-B1B8-18995D66549B}"/>
              </a:ext>
            </a:extLst>
          </p:cNvPr>
          <p:cNvSpPr/>
          <p:nvPr/>
        </p:nvSpPr>
        <p:spPr bwMode="auto">
          <a:xfrm>
            <a:off x="8560188" y="605843"/>
            <a:ext cx="3144734" cy="436195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Receiving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0B9F89-F86D-4F06-8813-B43E3327C8DB}"/>
              </a:ext>
            </a:extLst>
          </p:cNvPr>
          <p:cNvSpPr/>
          <p:nvPr/>
        </p:nvSpPr>
        <p:spPr bwMode="auto">
          <a:xfrm>
            <a:off x="8560188" y="1042037"/>
            <a:ext cx="3144734" cy="230872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Notifications on comment replies </a:t>
            </a:r>
          </a:p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Activity live updates </a:t>
            </a:r>
          </a:p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Badging for unseen </a:t>
            </a:r>
            <a:r>
              <a:rPr lang="en-US" sz="160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activity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3F4B33-1B9A-49E2-96AC-7DE3ACBDDAD3}"/>
              </a:ext>
            </a:extLst>
          </p:cNvPr>
          <p:cNvSpPr/>
          <p:nvPr/>
        </p:nvSpPr>
        <p:spPr bwMode="auto">
          <a:xfrm>
            <a:off x="8560188" y="3522949"/>
            <a:ext cx="3144734" cy="436195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Administration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A24B2E-51F4-4C6A-8215-F2EB5EFA91D3}"/>
              </a:ext>
            </a:extLst>
          </p:cNvPr>
          <p:cNvSpPr/>
          <p:nvPr/>
        </p:nvSpPr>
        <p:spPr bwMode="auto">
          <a:xfrm>
            <a:off x="8560188" y="3959143"/>
            <a:ext cx="3144734" cy="230872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Manage one-time passcode users as guests</a:t>
            </a:r>
          </a:p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Per-site sharing defaults </a:t>
            </a:r>
          </a:p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Customized access request page </a:t>
            </a:r>
          </a:p>
          <a:p>
            <a:pPr defTabSz="932472" fontAlgn="base"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gradFill>
                  <a:gsLst>
                    <a:gs pos="40075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External sharing reports </a:t>
            </a:r>
          </a:p>
        </p:txBody>
      </p:sp>
    </p:spTree>
    <p:extLst>
      <p:ext uri="{BB962C8B-B14F-4D97-AF65-F5344CB8AC3E}">
        <p14:creationId xmlns:p14="http://schemas.microsoft.com/office/powerpoint/2010/main" val="160301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B2ED76-D6CC-4E41-AF9A-BAEBAA858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7"/>
          <a:stretch/>
        </p:blipFill>
        <p:spPr>
          <a:xfrm>
            <a:off x="3958162" y="1326098"/>
            <a:ext cx="2916518" cy="387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07597-9CAE-4066-99C3-341C2FA72E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71" b="14950"/>
          <a:stretch/>
        </p:blipFill>
        <p:spPr>
          <a:xfrm>
            <a:off x="5604238" y="2056668"/>
            <a:ext cx="2671878" cy="3582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E30213-3F8E-443A-B51F-E36F771CB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06" b="8258"/>
          <a:stretch/>
        </p:blipFill>
        <p:spPr>
          <a:xfrm>
            <a:off x="7088692" y="2368128"/>
            <a:ext cx="2667137" cy="387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133A01-2D20-4AB7-9C06-F75758B632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377" b="14110"/>
          <a:stretch/>
        </p:blipFill>
        <p:spPr>
          <a:xfrm>
            <a:off x="8568404" y="2970044"/>
            <a:ext cx="2667137" cy="3582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1A798D46-595C-496F-8DD8-021DC864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Sharing Links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4048A2-03A5-48AF-A253-65B4973463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364" b="6123"/>
          <a:stretch/>
        </p:blipFill>
        <p:spPr>
          <a:xfrm>
            <a:off x="808227" y="1326098"/>
            <a:ext cx="2857647" cy="38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08398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2EEC9-1E35-47E4-8BBE-E1BA5FA207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Enhanced Mobile Support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E37249-BFF6-4B70-8F18-244D3786A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3537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135EF060-4472-4276-BCEE-B0D663556B7D}"/>
              </a:ext>
            </a:extLst>
          </p:cNvPr>
          <p:cNvSpPr txBox="1">
            <a:spLocks/>
          </p:cNvSpPr>
          <p:nvPr/>
        </p:nvSpPr>
        <p:spPr>
          <a:xfrm>
            <a:off x="1387452" y="291514"/>
            <a:ext cx="11655840" cy="899537"/>
          </a:xfrm>
          <a:prstGeom prst="rect">
            <a:avLst/>
          </a:prstGeom>
        </p:spPr>
        <p:txBody>
          <a:bodyPr anchor="ctr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endParaRPr lang="en-US" sz="4705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C75B45-9E71-49F7-87D3-8335E6EB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Mobile Experience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0C306-AC2C-4B2B-9BEE-FB3E94798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447799"/>
            <a:ext cx="5588000" cy="5029201"/>
          </a:xfrm>
        </p:spPr>
        <p:txBody>
          <a:bodyPr/>
          <a:lstStyle/>
          <a:p>
            <a:r>
              <a:rPr lang="en-US" dirty="0"/>
              <a:t>Automatically Save Photos (OneDrive Consumer Only)</a:t>
            </a:r>
          </a:p>
          <a:p>
            <a:r>
              <a:rPr lang="en-US" dirty="0"/>
              <a:t>Updated Sharing UX</a:t>
            </a:r>
          </a:p>
          <a:p>
            <a:r>
              <a:rPr lang="en-US" dirty="0"/>
              <a:t>New Scan Experience</a:t>
            </a:r>
          </a:p>
          <a:p>
            <a:r>
              <a:rPr lang="en-US" dirty="0"/>
              <a:t>Require Passcode</a:t>
            </a:r>
            <a:br>
              <a:rPr lang="en-US" dirty="0"/>
            </a:br>
            <a:r>
              <a:rPr lang="en-US" dirty="0"/>
              <a:t>Fingerprint supported</a:t>
            </a:r>
          </a:p>
          <a:p>
            <a:r>
              <a:rPr lang="en-US" dirty="0"/>
              <a:t>Me Tab – Switch Logins</a:t>
            </a:r>
          </a:p>
          <a:p>
            <a:endParaRPr lang="en-US" dirty="0"/>
          </a:p>
        </p:txBody>
      </p:sp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2B4D51E-893F-42C0-9C78-B1C66E8D342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79" y="1104778"/>
            <a:ext cx="2286000" cy="4648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191A5D-00F6-4CE4-AC7C-A314EC4177E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779" y="1104611"/>
            <a:ext cx="2286000" cy="4648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159998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Document">
            <a:extLst>
              <a:ext uri="{FF2B5EF4-FFF2-40B4-BE49-F238E27FC236}">
                <a16:creationId xmlns:a16="http://schemas.microsoft.com/office/drawing/2014/main" id="{191F3F69-DF16-4286-970C-015F5D0C9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9692" y="2765564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E04FFE-4AFB-4844-9C62-D1A8DCB42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28601"/>
            <a:ext cx="11176000" cy="1329595"/>
          </a:xfrm>
        </p:spPr>
        <p:txBody>
          <a:bodyPr/>
          <a:lstStyle/>
          <a:p>
            <a:r>
              <a:rPr lang="en-US" dirty="0"/>
              <a:t>Why Use OneDrive?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F94D8D-6E9C-4371-A3D3-54F05D26B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Share and work together on all your files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DAE2D3-982A-42D9-9D8F-989C1904CD7B}"/>
              </a:ext>
            </a:extLst>
          </p:cNvPr>
          <p:cNvGrpSpPr/>
          <p:nvPr/>
        </p:nvGrpSpPr>
        <p:grpSpPr>
          <a:xfrm>
            <a:off x="3505336" y="2879198"/>
            <a:ext cx="2070845" cy="1905224"/>
            <a:chOff x="3832458" y="2632665"/>
            <a:chExt cx="2070845" cy="19052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5AE8E0A-63B9-4667-9ACB-09D60AAA8E27}"/>
                </a:ext>
              </a:extLst>
            </p:cNvPr>
            <p:cNvGrpSpPr/>
            <p:nvPr/>
          </p:nvGrpSpPr>
          <p:grpSpPr>
            <a:xfrm>
              <a:off x="4352532" y="2632665"/>
              <a:ext cx="1030696" cy="687132"/>
              <a:chOff x="4434217" y="3317393"/>
              <a:chExt cx="1030696" cy="687132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6934CEF-4592-4D2E-A884-6CBCB313629B}"/>
                  </a:ext>
                </a:extLst>
              </p:cNvPr>
              <p:cNvSpPr/>
              <p:nvPr/>
            </p:nvSpPr>
            <p:spPr>
              <a:xfrm>
                <a:off x="5006826" y="3355566"/>
                <a:ext cx="458087" cy="648959"/>
              </a:xfrm>
              <a:custGeom>
                <a:avLst/>
                <a:gdLst/>
                <a:ahLst/>
                <a:cxnLst/>
                <a:rect l="0" t="0" r="0" b="0"/>
                <a:pathLst>
                  <a:path w="114300" h="161925">
                    <a:moveTo>
                      <a:pt x="55245" y="0"/>
                    </a:moveTo>
                    <a:lnTo>
                      <a:pt x="85725" y="30480"/>
                    </a:lnTo>
                    <a:lnTo>
                      <a:pt x="55245" y="60960"/>
                    </a:lnTo>
                    <a:lnTo>
                      <a:pt x="55245" y="43815"/>
                    </a:lnTo>
                    <a:cubicBezTo>
                      <a:pt x="22860" y="43815"/>
                      <a:pt x="0" y="65723"/>
                      <a:pt x="0" y="65723"/>
                    </a:cubicBezTo>
                    <a:cubicBezTo>
                      <a:pt x="0" y="65723"/>
                      <a:pt x="7620" y="18098"/>
                      <a:pt x="55245" y="18098"/>
                    </a:cubicBezTo>
                    <a:lnTo>
                      <a:pt x="55245" y="0"/>
                    </a:lnTo>
                    <a:close/>
                    <a:moveTo>
                      <a:pt x="54293" y="106680"/>
                    </a:moveTo>
                    <a:cubicBezTo>
                      <a:pt x="44768" y="106680"/>
                      <a:pt x="37147" y="114300"/>
                      <a:pt x="37147" y="123825"/>
                    </a:cubicBezTo>
                    <a:cubicBezTo>
                      <a:pt x="37147" y="133350"/>
                      <a:pt x="44768" y="140970"/>
                      <a:pt x="54293" y="140970"/>
                    </a:cubicBezTo>
                    <a:cubicBezTo>
                      <a:pt x="63818" y="140970"/>
                      <a:pt x="71438" y="133350"/>
                      <a:pt x="71438" y="123825"/>
                    </a:cubicBezTo>
                    <a:cubicBezTo>
                      <a:pt x="71438" y="114300"/>
                      <a:pt x="63818" y="106680"/>
                      <a:pt x="54293" y="106680"/>
                    </a:cubicBezTo>
                    <a:close/>
                    <a:moveTo>
                      <a:pt x="76200" y="161925"/>
                    </a:moveTo>
                    <a:cubicBezTo>
                      <a:pt x="76200" y="150495"/>
                      <a:pt x="66675" y="140970"/>
                      <a:pt x="55245" y="140970"/>
                    </a:cubicBezTo>
                    <a:cubicBezTo>
                      <a:pt x="43815" y="140970"/>
                      <a:pt x="34290" y="150495"/>
                      <a:pt x="34290" y="161925"/>
                    </a:cubicBezTo>
                    <a:moveTo>
                      <a:pt x="93345" y="68580"/>
                    </a:moveTo>
                    <a:cubicBezTo>
                      <a:pt x="83820" y="68580"/>
                      <a:pt x="76200" y="76200"/>
                      <a:pt x="76200" y="85725"/>
                    </a:cubicBezTo>
                    <a:cubicBezTo>
                      <a:pt x="76200" y="95250"/>
                      <a:pt x="83820" y="102870"/>
                      <a:pt x="93345" y="102870"/>
                    </a:cubicBezTo>
                    <a:cubicBezTo>
                      <a:pt x="102870" y="102870"/>
                      <a:pt x="110490" y="95250"/>
                      <a:pt x="110490" y="85725"/>
                    </a:cubicBezTo>
                    <a:cubicBezTo>
                      <a:pt x="110490" y="76200"/>
                      <a:pt x="102870" y="68580"/>
                      <a:pt x="93345" y="68580"/>
                    </a:cubicBezTo>
                    <a:close/>
                    <a:moveTo>
                      <a:pt x="114300" y="123825"/>
                    </a:moveTo>
                    <a:cubicBezTo>
                      <a:pt x="114300" y="112395"/>
                      <a:pt x="104775" y="102870"/>
                      <a:pt x="93345" y="102870"/>
                    </a:cubicBezTo>
                    <a:cubicBezTo>
                      <a:pt x="81915" y="102870"/>
                      <a:pt x="72390" y="112395"/>
                      <a:pt x="72390" y="123825"/>
                    </a:cubicBezTo>
                  </a:path>
                </a:pathLst>
              </a:custGeom>
              <a:noFill/>
              <a:ln w="31750" cap="flat">
                <a:solidFill>
                  <a:schemeClr val="accent4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4049">
                  <a:defRPr/>
                </a:pPr>
                <a:endParaRPr lang="en-US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EED979E-7279-4C7F-ACCF-3528AEBE6ADE}"/>
                  </a:ext>
                </a:extLst>
              </p:cNvPr>
              <p:cNvSpPr/>
              <p:nvPr/>
            </p:nvSpPr>
            <p:spPr>
              <a:xfrm>
                <a:off x="4434217" y="3317393"/>
                <a:ext cx="572609" cy="687132"/>
              </a:xfrm>
              <a:custGeom>
                <a:avLst/>
                <a:gdLst/>
                <a:ahLst/>
                <a:cxnLst/>
                <a:rect l="0" t="0" r="0" b="0"/>
                <a:pathLst>
                  <a:path w="142875" h="171450">
                    <a:moveTo>
                      <a:pt x="142875" y="104775"/>
                    </a:moveTo>
                    <a:lnTo>
                      <a:pt x="142875" y="171450"/>
                    </a:lnTo>
                    <a:lnTo>
                      <a:pt x="85725" y="171450"/>
                    </a:lnTo>
                    <a:lnTo>
                      <a:pt x="85725" y="133350"/>
                    </a:lnTo>
                    <a:lnTo>
                      <a:pt x="57150" y="133350"/>
                    </a:lnTo>
                    <a:lnTo>
                      <a:pt x="57150" y="171450"/>
                    </a:lnTo>
                    <a:lnTo>
                      <a:pt x="0" y="171450"/>
                    </a:lnTo>
                    <a:lnTo>
                      <a:pt x="0" y="0"/>
                    </a:lnTo>
                    <a:lnTo>
                      <a:pt x="142875" y="0"/>
                    </a:lnTo>
                    <a:lnTo>
                      <a:pt x="142875" y="28575"/>
                    </a:lnTo>
                    <a:moveTo>
                      <a:pt x="57150" y="28575"/>
                    </a:moveTo>
                    <a:lnTo>
                      <a:pt x="28575" y="28575"/>
                    </a:lnTo>
                    <a:lnTo>
                      <a:pt x="28575" y="57150"/>
                    </a:lnTo>
                    <a:lnTo>
                      <a:pt x="57150" y="57150"/>
                    </a:lnTo>
                    <a:lnTo>
                      <a:pt x="57150" y="28575"/>
                    </a:lnTo>
                    <a:close/>
                    <a:moveTo>
                      <a:pt x="57150" y="76200"/>
                    </a:moveTo>
                    <a:lnTo>
                      <a:pt x="28575" y="76200"/>
                    </a:lnTo>
                    <a:lnTo>
                      <a:pt x="28575" y="104775"/>
                    </a:lnTo>
                    <a:lnTo>
                      <a:pt x="57150" y="104775"/>
                    </a:lnTo>
                    <a:lnTo>
                      <a:pt x="57150" y="76200"/>
                    </a:lnTo>
                    <a:close/>
                    <a:moveTo>
                      <a:pt x="114300" y="28575"/>
                    </a:moveTo>
                    <a:lnTo>
                      <a:pt x="85725" y="28575"/>
                    </a:lnTo>
                    <a:lnTo>
                      <a:pt x="85725" y="57150"/>
                    </a:lnTo>
                    <a:lnTo>
                      <a:pt x="114300" y="57150"/>
                    </a:lnTo>
                    <a:lnTo>
                      <a:pt x="114300" y="28575"/>
                    </a:lnTo>
                    <a:close/>
                    <a:moveTo>
                      <a:pt x="114300" y="76200"/>
                    </a:moveTo>
                    <a:lnTo>
                      <a:pt x="85725" y="76200"/>
                    </a:lnTo>
                    <a:lnTo>
                      <a:pt x="85725" y="104775"/>
                    </a:lnTo>
                    <a:lnTo>
                      <a:pt x="114300" y="104775"/>
                    </a:lnTo>
                    <a:lnTo>
                      <a:pt x="114300" y="76200"/>
                    </a:lnTo>
                    <a:close/>
                  </a:path>
                </a:pathLst>
              </a:custGeom>
              <a:solidFill>
                <a:srgbClr val="E6E6E6"/>
              </a:solidFill>
              <a:ln w="3175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4049">
                  <a:defRPr/>
                </a:pPr>
                <a:endParaRPr lang="en-US">
                  <a:solidFill>
                    <a:srgbClr val="000000"/>
                  </a:solidFill>
                  <a:latin typeface="Segoe UI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333BB4-A32E-46D2-A5EE-C9E885228A72}"/>
                </a:ext>
              </a:extLst>
            </p:cNvPr>
            <p:cNvSpPr txBox="1"/>
            <p:nvPr/>
          </p:nvSpPr>
          <p:spPr>
            <a:xfrm>
              <a:off x="3832458" y="3625862"/>
              <a:ext cx="2070845" cy="912027"/>
            </a:xfrm>
            <a:prstGeom prst="rect">
              <a:avLst/>
            </a:prstGeom>
            <a:noFill/>
          </p:spPr>
          <p:txBody>
            <a:bodyPr wrap="none" lIns="182676" tIns="182676" rIns="182676" bIns="182676" rtlCol="0" anchor="ctr" anchorCtr="0">
              <a:noAutofit/>
            </a:bodyPr>
            <a:lstStyle/>
            <a:p>
              <a:pPr algn="ctr" defTabSz="913676">
                <a:lnSpc>
                  <a:spcPct val="90000"/>
                </a:lnSpc>
                <a:buSzPct val="90000"/>
                <a:defRPr/>
              </a:pPr>
              <a:r>
                <a:rPr lang="en-US" sz="1800">
                  <a:gradFill>
                    <a:gsLst>
                      <a:gs pos="79412">
                        <a:schemeClr val="tx1"/>
                      </a:gs>
                      <a:gs pos="60000">
                        <a:schemeClr val="tx1"/>
                      </a:gs>
                    </a:gsLst>
                    <a:lin ang="5400000" scaled="0"/>
                  </a:gradFill>
                  <a:cs typeface="Segoe UI Semibold" panose="020B0702040204020203" pitchFamily="34" charset="0"/>
                </a:rPr>
                <a:t>Share </a:t>
              </a:r>
              <a:br>
                <a:rPr lang="en-US" sz="1800">
                  <a:gradFill>
                    <a:gsLst>
                      <a:gs pos="79412">
                        <a:schemeClr val="tx1"/>
                      </a:gs>
                      <a:gs pos="60000">
                        <a:schemeClr val="tx1"/>
                      </a:gs>
                    </a:gsLst>
                    <a:lin ang="5400000" scaled="0"/>
                  </a:gradFill>
                  <a:cs typeface="Segoe UI Semibold" panose="020B0702040204020203" pitchFamily="34" charset="0"/>
                </a:rPr>
              </a:br>
              <a:r>
                <a:rPr lang="en-US" sz="1800">
                  <a:gradFill>
                    <a:gsLst>
                      <a:gs pos="79412">
                        <a:schemeClr val="tx1"/>
                      </a:gs>
                      <a:gs pos="60000">
                        <a:schemeClr val="tx1"/>
                      </a:gs>
                    </a:gsLst>
                    <a:lin ang="5400000" scaled="0"/>
                  </a:gradFill>
                  <a:cs typeface="Segoe UI Semibold" panose="020B0702040204020203" pitchFamily="34" charset="0"/>
                </a:rPr>
                <a:t>inside or outside</a:t>
              </a:r>
            </a:p>
            <a:p>
              <a:pPr algn="ctr" defTabSz="913676">
                <a:lnSpc>
                  <a:spcPct val="90000"/>
                </a:lnSpc>
                <a:buSzPct val="90000"/>
                <a:defRPr/>
              </a:pPr>
              <a:r>
                <a:rPr lang="en-US" sz="1800">
                  <a:gradFill>
                    <a:gsLst>
                      <a:gs pos="79412">
                        <a:schemeClr val="tx1"/>
                      </a:gs>
                      <a:gs pos="60000">
                        <a:schemeClr val="tx1"/>
                      </a:gs>
                    </a:gsLst>
                    <a:lin ang="5400000" scaled="0"/>
                  </a:gradFill>
                  <a:cs typeface="Segoe UI Semibold" panose="020B0702040204020203" pitchFamily="34" charset="0"/>
                </a:rPr>
                <a:t>your organization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B383FE-A171-4334-97CC-6FEC5032B98E}"/>
              </a:ext>
            </a:extLst>
          </p:cNvPr>
          <p:cNvGrpSpPr/>
          <p:nvPr/>
        </p:nvGrpSpPr>
        <p:grpSpPr>
          <a:xfrm>
            <a:off x="9056290" y="2810559"/>
            <a:ext cx="2252092" cy="1934231"/>
            <a:chOff x="9477376" y="2564026"/>
            <a:chExt cx="2252092" cy="193423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C5E25A-FF08-437A-902E-6BE7F0991FE2}"/>
                </a:ext>
              </a:extLst>
            </p:cNvPr>
            <p:cNvGrpSpPr/>
            <p:nvPr/>
          </p:nvGrpSpPr>
          <p:grpSpPr>
            <a:xfrm>
              <a:off x="10189833" y="2564026"/>
              <a:ext cx="827179" cy="824410"/>
              <a:chOff x="10229725" y="3590794"/>
              <a:chExt cx="962149" cy="958928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18EB5FB2-99A8-4D38-A4F7-E5B516E65090}"/>
                  </a:ext>
                </a:extLst>
              </p:cNvPr>
              <p:cNvSpPr/>
              <p:nvPr/>
            </p:nvSpPr>
            <p:spPr>
              <a:xfrm>
                <a:off x="10229725" y="3590794"/>
                <a:ext cx="739425" cy="554569"/>
              </a:xfrm>
              <a:custGeom>
                <a:avLst/>
                <a:gdLst/>
                <a:ahLst/>
                <a:cxnLst/>
                <a:rect l="0" t="0" r="0" b="0"/>
                <a:pathLst>
                  <a:path w="190500" h="142875">
                    <a:moveTo>
                      <a:pt x="156210" y="27623"/>
                    </a:moveTo>
                    <a:lnTo>
                      <a:pt x="171450" y="58103"/>
                    </a:lnTo>
                    <a:moveTo>
                      <a:pt x="145733" y="25718"/>
                    </a:moveTo>
                    <a:lnTo>
                      <a:pt x="125730" y="47625"/>
                    </a:lnTo>
                    <a:moveTo>
                      <a:pt x="38100" y="114300"/>
                    </a:moveTo>
                    <a:lnTo>
                      <a:pt x="58103" y="114300"/>
                    </a:lnTo>
                    <a:moveTo>
                      <a:pt x="77153" y="19050"/>
                    </a:moveTo>
                    <a:lnTo>
                      <a:pt x="83820" y="65723"/>
                    </a:lnTo>
                    <a:moveTo>
                      <a:pt x="19050" y="58103"/>
                    </a:moveTo>
                    <a:lnTo>
                      <a:pt x="84773" y="65723"/>
                    </a:lnTo>
                    <a:moveTo>
                      <a:pt x="25718" y="105728"/>
                    </a:moveTo>
                    <a:lnTo>
                      <a:pt x="12383" y="65723"/>
                    </a:lnTo>
                    <a:moveTo>
                      <a:pt x="59055" y="142875"/>
                    </a:moveTo>
                    <a:cubicBezTo>
                      <a:pt x="60008" y="142875"/>
                      <a:pt x="60960" y="142875"/>
                      <a:pt x="61913" y="142875"/>
                    </a:cubicBezTo>
                    <a:cubicBezTo>
                      <a:pt x="75248" y="142875"/>
                      <a:pt x="85725" y="132398"/>
                      <a:pt x="85725" y="119063"/>
                    </a:cubicBezTo>
                    <a:cubicBezTo>
                      <a:pt x="85725" y="105728"/>
                      <a:pt x="75248" y="95250"/>
                      <a:pt x="62865" y="95250"/>
                    </a:cubicBezTo>
                    <a:cubicBezTo>
                      <a:pt x="62865" y="95250"/>
                      <a:pt x="61913" y="95250"/>
                      <a:pt x="61913" y="95250"/>
                    </a:cubicBezTo>
                    <a:moveTo>
                      <a:pt x="166688" y="95250"/>
                    </a:moveTo>
                    <a:cubicBezTo>
                      <a:pt x="153353" y="95250"/>
                      <a:pt x="142875" y="105728"/>
                      <a:pt x="142875" y="119063"/>
                    </a:cubicBezTo>
                    <a:cubicBezTo>
                      <a:pt x="142875" y="132398"/>
                      <a:pt x="153353" y="142875"/>
                      <a:pt x="166688" y="142875"/>
                    </a:cubicBezTo>
                    <a:cubicBezTo>
                      <a:pt x="180023" y="142875"/>
                      <a:pt x="190500" y="132398"/>
                      <a:pt x="190500" y="119063"/>
                    </a:cubicBezTo>
                    <a:cubicBezTo>
                      <a:pt x="190500" y="105728"/>
                      <a:pt x="180023" y="95250"/>
                      <a:pt x="166688" y="95250"/>
                    </a:cubicBezTo>
                    <a:close/>
                    <a:moveTo>
                      <a:pt x="149543" y="101918"/>
                    </a:moveTo>
                    <a:lnTo>
                      <a:pt x="101918" y="54293"/>
                    </a:lnTo>
                    <a:moveTo>
                      <a:pt x="142875" y="119063"/>
                    </a:moveTo>
                    <a:lnTo>
                      <a:pt x="85725" y="119063"/>
                    </a:lnTo>
                    <a:moveTo>
                      <a:pt x="161925" y="95250"/>
                    </a:moveTo>
                    <a:lnTo>
                      <a:pt x="153353" y="50483"/>
                    </a:lnTo>
                    <a:moveTo>
                      <a:pt x="76200" y="0"/>
                    </a:moveTo>
                    <a:cubicBezTo>
                      <a:pt x="70485" y="0"/>
                      <a:pt x="66675" y="3810"/>
                      <a:pt x="66675" y="9525"/>
                    </a:cubicBezTo>
                    <a:cubicBezTo>
                      <a:pt x="66675" y="15240"/>
                      <a:pt x="70485" y="19050"/>
                      <a:pt x="76200" y="19050"/>
                    </a:cubicBezTo>
                    <a:cubicBezTo>
                      <a:pt x="81915" y="19050"/>
                      <a:pt x="85725" y="15240"/>
                      <a:pt x="85725" y="9525"/>
                    </a:cubicBezTo>
                    <a:cubicBezTo>
                      <a:pt x="85725" y="3810"/>
                      <a:pt x="81915" y="0"/>
                      <a:pt x="76200" y="0"/>
                    </a:cubicBezTo>
                    <a:close/>
                    <a:moveTo>
                      <a:pt x="9525" y="47625"/>
                    </a:moveTo>
                    <a:cubicBezTo>
                      <a:pt x="3810" y="47625"/>
                      <a:pt x="0" y="51435"/>
                      <a:pt x="0" y="57150"/>
                    </a:cubicBezTo>
                    <a:cubicBezTo>
                      <a:pt x="0" y="62865"/>
                      <a:pt x="3810" y="66675"/>
                      <a:pt x="9525" y="66675"/>
                    </a:cubicBezTo>
                    <a:cubicBezTo>
                      <a:pt x="15240" y="66675"/>
                      <a:pt x="19050" y="62865"/>
                      <a:pt x="19050" y="57150"/>
                    </a:cubicBezTo>
                    <a:cubicBezTo>
                      <a:pt x="19050" y="51435"/>
                      <a:pt x="15240" y="47625"/>
                      <a:pt x="9525" y="47625"/>
                    </a:cubicBezTo>
                    <a:close/>
                    <a:moveTo>
                      <a:pt x="28575" y="104775"/>
                    </a:moveTo>
                    <a:cubicBezTo>
                      <a:pt x="22860" y="104775"/>
                      <a:pt x="19050" y="108585"/>
                      <a:pt x="19050" y="114300"/>
                    </a:cubicBezTo>
                    <a:cubicBezTo>
                      <a:pt x="19050" y="120015"/>
                      <a:pt x="22860" y="123825"/>
                      <a:pt x="28575" y="123825"/>
                    </a:cubicBezTo>
                    <a:cubicBezTo>
                      <a:pt x="34290" y="123825"/>
                      <a:pt x="38100" y="120015"/>
                      <a:pt x="38100" y="114300"/>
                    </a:cubicBezTo>
                    <a:cubicBezTo>
                      <a:pt x="38100" y="108585"/>
                      <a:pt x="34290" y="104775"/>
                      <a:pt x="28575" y="104775"/>
                    </a:cubicBezTo>
                    <a:close/>
                    <a:moveTo>
                      <a:pt x="32385" y="105728"/>
                    </a:moveTo>
                    <a:lnTo>
                      <a:pt x="72390" y="18098"/>
                    </a:lnTo>
                    <a:moveTo>
                      <a:pt x="152400" y="9525"/>
                    </a:moveTo>
                    <a:cubicBezTo>
                      <a:pt x="146685" y="9525"/>
                      <a:pt x="142875" y="13335"/>
                      <a:pt x="142875" y="19050"/>
                    </a:cubicBezTo>
                    <a:cubicBezTo>
                      <a:pt x="142875" y="24765"/>
                      <a:pt x="146685" y="28575"/>
                      <a:pt x="152400" y="28575"/>
                    </a:cubicBezTo>
                    <a:cubicBezTo>
                      <a:pt x="158115" y="28575"/>
                      <a:pt x="161925" y="24765"/>
                      <a:pt x="161925" y="19050"/>
                    </a:cubicBezTo>
                    <a:cubicBezTo>
                      <a:pt x="161925" y="13335"/>
                      <a:pt x="158115" y="9525"/>
                      <a:pt x="152400" y="9525"/>
                    </a:cubicBezTo>
                    <a:close/>
                    <a:moveTo>
                      <a:pt x="85725" y="10478"/>
                    </a:moveTo>
                    <a:lnTo>
                      <a:pt x="142875" y="18098"/>
                    </a:lnTo>
                  </a:path>
                </a:pathLst>
              </a:custGeom>
              <a:noFill/>
              <a:ln w="31750" cap="flat">
                <a:solidFill>
                  <a:schemeClr val="accent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730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32CD533F-F4C2-420A-B6F4-37B54F470F78}"/>
                  </a:ext>
                </a:extLst>
              </p:cNvPr>
              <p:cNvSpPr/>
              <p:nvPr/>
            </p:nvSpPr>
            <p:spPr>
              <a:xfrm>
                <a:off x="10452449" y="3773325"/>
                <a:ext cx="739425" cy="776397"/>
              </a:xfrm>
              <a:custGeom>
                <a:avLst/>
                <a:gdLst/>
                <a:ahLst/>
                <a:cxnLst/>
                <a:rect l="0" t="0" r="0" b="0"/>
                <a:pathLst>
                  <a:path w="190500" h="200025">
                    <a:moveTo>
                      <a:pt x="130260" y="131089"/>
                    </a:moveTo>
                    <a:cubicBezTo>
                      <a:pt x="100733" y="160617"/>
                      <a:pt x="52155" y="160617"/>
                      <a:pt x="22628" y="131089"/>
                    </a:cubicBezTo>
                    <a:cubicBezTo>
                      <a:pt x="-6900" y="101562"/>
                      <a:pt x="-7852" y="52984"/>
                      <a:pt x="21675" y="22504"/>
                    </a:cubicBezTo>
                    <a:cubicBezTo>
                      <a:pt x="51203" y="-7976"/>
                      <a:pt x="99780" y="-7023"/>
                      <a:pt x="129308" y="22504"/>
                    </a:cubicBezTo>
                    <a:cubicBezTo>
                      <a:pt x="158835" y="52032"/>
                      <a:pt x="159788" y="100609"/>
                      <a:pt x="130260" y="131089"/>
                    </a:cubicBezTo>
                    <a:close/>
                    <a:moveTo>
                      <a:pt x="199793" y="200622"/>
                    </a:moveTo>
                    <a:lnTo>
                      <a:pt x="130260" y="131089"/>
                    </a:lnTo>
                  </a:path>
                </a:pathLst>
              </a:custGeom>
              <a:noFill/>
              <a:ln w="31750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73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B5470B-BE8F-4773-BFCD-3AA7B7AE5F40}"/>
                </a:ext>
              </a:extLst>
            </p:cNvPr>
            <p:cNvSpPr txBox="1"/>
            <p:nvPr/>
          </p:nvSpPr>
          <p:spPr>
            <a:xfrm>
              <a:off x="9477376" y="3665493"/>
              <a:ext cx="2252092" cy="832764"/>
            </a:xfrm>
            <a:prstGeom prst="rect">
              <a:avLst/>
            </a:prstGeom>
            <a:noFill/>
          </p:spPr>
          <p:txBody>
            <a:bodyPr wrap="none" lIns="179285" tIns="143428" rIns="179285" bIns="143428" rtlCol="0" anchor="ctr" anchorCtr="0">
              <a:noAutofit/>
            </a:bodyPr>
            <a:lstStyle/>
            <a:p>
              <a:pPr algn="ctr" defTabSz="913676">
                <a:lnSpc>
                  <a:spcPct val="90000"/>
                </a:lnSpc>
                <a:buSzPct val="90000"/>
                <a:defRPr/>
              </a:pPr>
              <a:r>
                <a:rPr lang="en-US" sz="1800">
                  <a:gradFill>
                    <a:gsLst>
                      <a:gs pos="79412">
                        <a:schemeClr val="tx1"/>
                      </a:gs>
                      <a:gs pos="60000">
                        <a:schemeClr val="tx1"/>
                      </a:gs>
                    </a:gsLst>
                    <a:lin ang="5400000" scaled="0"/>
                  </a:gradFill>
                  <a:cs typeface="Segoe UI Semibold" panose="020B0702040204020203" pitchFamily="34" charset="0"/>
                </a:rPr>
                <a:t>Quickly find files</a:t>
              </a:r>
            </a:p>
            <a:p>
              <a:pPr algn="ctr" defTabSz="913676">
                <a:lnSpc>
                  <a:spcPct val="90000"/>
                </a:lnSpc>
                <a:buSzPct val="90000"/>
                <a:defRPr/>
              </a:pPr>
              <a:r>
                <a:rPr lang="en-US" sz="1800">
                  <a:gradFill>
                    <a:gsLst>
                      <a:gs pos="79412">
                        <a:schemeClr val="tx1"/>
                      </a:gs>
                      <a:gs pos="60000">
                        <a:schemeClr val="tx1"/>
                      </a:gs>
                    </a:gsLst>
                    <a:lin ang="5400000" scaled="0"/>
                  </a:gradFill>
                  <a:cs typeface="Segoe UI Semibold" panose="020B0702040204020203" pitchFamily="34" charset="0"/>
                </a:rPr>
                <a:t>that matter most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0D2DEB-6673-4921-9DE6-FFA46A78A8F1}"/>
              </a:ext>
            </a:extLst>
          </p:cNvPr>
          <p:cNvGrpSpPr/>
          <p:nvPr/>
        </p:nvGrpSpPr>
        <p:grpSpPr>
          <a:xfrm>
            <a:off x="6116687" y="2955456"/>
            <a:ext cx="2399098" cy="1828966"/>
            <a:chOff x="6523697" y="2708923"/>
            <a:chExt cx="2399098" cy="182896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17F9C9A-51E6-4166-BE27-F13B94BB05BD}"/>
                </a:ext>
              </a:extLst>
            </p:cNvPr>
            <p:cNvSpPr/>
            <p:nvPr/>
          </p:nvSpPr>
          <p:spPr>
            <a:xfrm>
              <a:off x="7838755" y="2708923"/>
              <a:ext cx="297009" cy="627019"/>
            </a:xfrm>
            <a:custGeom>
              <a:avLst/>
              <a:gdLst/>
              <a:ahLst/>
              <a:cxnLst/>
              <a:rect l="0" t="0" r="0" b="0"/>
              <a:pathLst>
                <a:path w="85725" h="180975">
                  <a:moveTo>
                    <a:pt x="72390" y="76200"/>
                  </a:moveTo>
                  <a:cubicBezTo>
                    <a:pt x="64770" y="81915"/>
                    <a:pt x="60007" y="92393"/>
                    <a:pt x="60007" y="102870"/>
                  </a:cubicBezTo>
                  <a:lnTo>
                    <a:pt x="60007" y="170497"/>
                  </a:lnTo>
                  <a:cubicBezTo>
                    <a:pt x="60007" y="180022"/>
                    <a:pt x="51435" y="186690"/>
                    <a:pt x="42863" y="185738"/>
                  </a:cubicBezTo>
                  <a:cubicBezTo>
                    <a:pt x="35243" y="184785"/>
                    <a:pt x="30480" y="177165"/>
                    <a:pt x="30480" y="170497"/>
                  </a:cubicBezTo>
                  <a:lnTo>
                    <a:pt x="30480" y="102870"/>
                  </a:lnTo>
                  <a:cubicBezTo>
                    <a:pt x="30480" y="92393"/>
                    <a:pt x="26670" y="82868"/>
                    <a:pt x="18097" y="76200"/>
                  </a:cubicBezTo>
                  <a:cubicBezTo>
                    <a:pt x="7620" y="67628"/>
                    <a:pt x="0" y="55245"/>
                    <a:pt x="0" y="40005"/>
                  </a:cubicBezTo>
                  <a:cubicBezTo>
                    <a:pt x="0" y="22860"/>
                    <a:pt x="9525" y="8573"/>
                    <a:pt x="22860" y="0"/>
                  </a:cubicBezTo>
                  <a:lnTo>
                    <a:pt x="29528" y="40005"/>
                  </a:lnTo>
                  <a:lnTo>
                    <a:pt x="60007" y="40005"/>
                  </a:lnTo>
                  <a:lnTo>
                    <a:pt x="67628" y="952"/>
                  </a:lnTo>
                  <a:cubicBezTo>
                    <a:pt x="80963" y="8573"/>
                    <a:pt x="90488" y="23813"/>
                    <a:pt x="90488" y="40957"/>
                  </a:cubicBezTo>
                  <a:cubicBezTo>
                    <a:pt x="90488" y="55245"/>
                    <a:pt x="83820" y="68580"/>
                    <a:pt x="72390" y="76200"/>
                  </a:cubicBezTo>
                  <a:close/>
                </a:path>
              </a:pathLst>
            </a:custGeom>
            <a:noFill/>
            <a:ln w="38100" cap="flat">
              <a:solidFill>
                <a:schemeClr val="accent4"/>
              </a:solidFill>
              <a:prstDash val="solid"/>
              <a:miter/>
            </a:ln>
          </p:spPr>
          <p:txBody>
            <a:bodyPr/>
            <a:lstStyle/>
            <a:p>
              <a:pPr defTabSz="914049">
                <a:defRPr/>
              </a:pPr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A648D25-DF7F-4E8F-9784-A5E12CC100E3}"/>
                </a:ext>
              </a:extLst>
            </p:cNvPr>
            <p:cNvSpPr txBox="1"/>
            <p:nvPr/>
          </p:nvSpPr>
          <p:spPr>
            <a:xfrm>
              <a:off x="6523697" y="3625862"/>
              <a:ext cx="2399098" cy="912027"/>
            </a:xfrm>
            <a:prstGeom prst="rect">
              <a:avLst/>
            </a:prstGeom>
            <a:noFill/>
          </p:spPr>
          <p:txBody>
            <a:bodyPr wrap="none" lIns="182676" tIns="182676" rIns="182676" bIns="182676" rtlCol="0" anchor="ctr" anchorCtr="0">
              <a:noAutofit/>
            </a:bodyPr>
            <a:lstStyle/>
            <a:p>
              <a:pPr algn="ctr" defTabSz="913676">
                <a:lnSpc>
                  <a:spcPct val="90000"/>
                </a:lnSpc>
                <a:buSzPct val="90000"/>
                <a:defRPr/>
              </a:pPr>
              <a:r>
                <a:rPr lang="en-US" sz="1800">
                  <a:gradFill>
                    <a:gsLst>
                      <a:gs pos="79412">
                        <a:schemeClr val="tx1"/>
                      </a:gs>
                      <a:gs pos="60000">
                        <a:schemeClr val="tx1"/>
                      </a:gs>
                    </a:gsLst>
                    <a:lin ang="5400000" scaled="0"/>
                  </a:gradFill>
                  <a:cs typeface="Segoe UI Semibold" panose="020B0702040204020203" pitchFamily="34" charset="0"/>
                </a:rPr>
                <a:t>Collaborate with</a:t>
              </a:r>
              <a:br>
                <a:rPr lang="en-US" sz="1800">
                  <a:gradFill>
                    <a:gsLst>
                      <a:gs pos="79412">
                        <a:schemeClr val="tx1"/>
                      </a:gs>
                      <a:gs pos="60000">
                        <a:schemeClr val="tx1"/>
                      </a:gs>
                    </a:gsLst>
                    <a:lin ang="5400000" scaled="0"/>
                  </a:gradFill>
                  <a:cs typeface="Segoe UI Semibold" panose="020B0702040204020203" pitchFamily="34" charset="0"/>
                </a:rPr>
              </a:br>
              <a:r>
                <a:rPr lang="en-US" sz="1800">
                  <a:gradFill>
                    <a:gsLst>
                      <a:gs pos="79412">
                        <a:schemeClr val="tx1"/>
                      </a:gs>
                      <a:gs pos="60000">
                        <a:schemeClr val="tx1"/>
                      </a:gs>
                    </a:gsLst>
                    <a:lin ang="5400000" scaled="0"/>
                  </a:gradFill>
                  <a:cs typeface="Segoe UI Semibold" panose="020B0702040204020203" pitchFamily="34" charset="0"/>
                </a:rPr>
                <a:t>deep Office integration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560C4D-2697-4287-8019-0C853A5BCFD6}"/>
              </a:ext>
            </a:extLst>
          </p:cNvPr>
          <p:cNvGrpSpPr/>
          <p:nvPr/>
        </p:nvGrpSpPr>
        <p:grpSpPr>
          <a:xfrm>
            <a:off x="1075838" y="3009635"/>
            <a:ext cx="1888992" cy="1774787"/>
            <a:chOff x="1075838" y="2763102"/>
            <a:chExt cx="1888992" cy="177478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47D3907-8370-4C14-A1FB-A7FF3FB3E10F}"/>
                </a:ext>
              </a:extLst>
            </p:cNvPr>
            <p:cNvGrpSpPr/>
            <p:nvPr/>
          </p:nvGrpSpPr>
          <p:grpSpPr>
            <a:xfrm>
              <a:off x="1508475" y="2763102"/>
              <a:ext cx="1023719" cy="665898"/>
              <a:chOff x="1389770" y="3343367"/>
              <a:chExt cx="1023719" cy="665898"/>
            </a:xfrm>
          </p:grpSpPr>
          <p:sp>
            <p:nvSpPr>
              <p:cNvPr id="13" name="UniversalApp_E8CC">
                <a:extLst>
                  <a:ext uri="{FF2B5EF4-FFF2-40B4-BE49-F238E27FC236}">
                    <a16:creationId xmlns:a16="http://schemas.microsoft.com/office/drawing/2014/main" id="{C417D021-0EF1-4EC0-BD2A-2B6F922034B5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389770" y="3343367"/>
                <a:ext cx="907445" cy="665898"/>
              </a:xfrm>
              <a:custGeom>
                <a:avLst/>
                <a:gdLst>
                  <a:gd name="T0" fmla="*/ 1250 w 3750"/>
                  <a:gd name="T1" fmla="*/ 2750 h 2750"/>
                  <a:gd name="T2" fmla="*/ 0 w 3750"/>
                  <a:gd name="T3" fmla="*/ 2750 h 2750"/>
                  <a:gd name="T4" fmla="*/ 0 w 3750"/>
                  <a:gd name="T5" fmla="*/ 750 h 2750"/>
                  <a:gd name="T6" fmla="*/ 1250 w 3750"/>
                  <a:gd name="T7" fmla="*/ 750 h 2750"/>
                  <a:gd name="T8" fmla="*/ 1250 w 3750"/>
                  <a:gd name="T9" fmla="*/ 2750 h 2750"/>
                  <a:gd name="T10" fmla="*/ 375 w 3750"/>
                  <a:gd name="T11" fmla="*/ 2250 h 2750"/>
                  <a:gd name="T12" fmla="*/ 875 w 3750"/>
                  <a:gd name="T13" fmla="*/ 2250 h 2750"/>
                  <a:gd name="T14" fmla="*/ 1875 w 3750"/>
                  <a:gd name="T15" fmla="*/ 1750 h 2750"/>
                  <a:gd name="T16" fmla="*/ 2375 w 3750"/>
                  <a:gd name="T17" fmla="*/ 1750 h 2750"/>
                  <a:gd name="T18" fmla="*/ 1250 w 3750"/>
                  <a:gd name="T19" fmla="*/ 2250 h 2750"/>
                  <a:gd name="T20" fmla="*/ 3625 w 3750"/>
                  <a:gd name="T21" fmla="*/ 2250 h 2750"/>
                  <a:gd name="T22" fmla="*/ 3750 w 3750"/>
                  <a:gd name="T23" fmla="*/ 2125 h 2750"/>
                  <a:gd name="T24" fmla="*/ 3750 w 3750"/>
                  <a:gd name="T25" fmla="*/ 125 h 2750"/>
                  <a:gd name="T26" fmla="*/ 3625 w 3750"/>
                  <a:gd name="T27" fmla="*/ 0 h 2750"/>
                  <a:gd name="T28" fmla="*/ 625 w 3750"/>
                  <a:gd name="T29" fmla="*/ 0 h 2750"/>
                  <a:gd name="T30" fmla="*/ 500 w 3750"/>
                  <a:gd name="T31" fmla="*/ 125 h 2750"/>
                  <a:gd name="T32" fmla="*/ 500 w 3750"/>
                  <a:gd name="T33" fmla="*/ 750 h 2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50" h="2750">
                    <a:moveTo>
                      <a:pt x="1250" y="2750"/>
                    </a:moveTo>
                    <a:cubicBezTo>
                      <a:pt x="0" y="2750"/>
                      <a:pt x="0" y="2750"/>
                      <a:pt x="0" y="2750"/>
                    </a:cubicBezTo>
                    <a:cubicBezTo>
                      <a:pt x="0" y="750"/>
                      <a:pt x="0" y="750"/>
                      <a:pt x="0" y="750"/>
                    </a:cubicBezTo>
                    <a:cubicBezTo>
                      <a:pt x="1250" y="750"/>
                      <a:pt x="1250" y="750"/>
                      <a:pt x="1250" y="750"/>
                    </a:cubicBezTo>
                    <a:lnTo>
                      <a:pt x="1250" y="2750"/>
                    </a:lnTo>
                    <a:close/>
                    <a:moveTo>
                      <a:pt x="375" y="2250"/>
                    </a:moveTo>
                    <a:cubicBezTo>
                      <a:pt x="875" y="2250"/>
                      <a:pt x="875" y="2250"/>
                      <a:pt x="875" y="2250"/>
                    </a:cubicBezTo>
                    <a:moveTo>
                      <a:pt x="1875" y="1750"/>
                    </a:moveTo>
                    <a:cubicBezTo>
                      <a:pt x="2375" y="1750"/>
                      <a:pt x="2375" y="1750"/>
                      <a:pt x="2375" y="1750"/>
                    </a:cubicBezTo>
                    <a:moveTo>
                      <a:pt x="1250" y="2250"/>
                    </a:moveTo>
                    <a:cubicBezTo>
                      <a:pt x="3625" y="2250"/>
                      <a:pt x="3625" y="2250"/>
                      <a:pt x="3625" y="2250"/>
                    </a:cubicBezTo>
                    <a:cubicBezTo>
                      <a:pt x="3694" y="2250"/>
                      <a:pt x="3750" y="2194"/>
                      <a:pt x="3750" y="2125"/>
                    </a:cubicBezTo>
                    <a:cubicBezTo>
                      <a:pt x="3750" y="125"/>
                      <a:pt x="3750" y="125"/>
                      <a:pt x="3750" y="125"/>
                    </a:cubicBezTo>
                    <a:cubicBezTo>
                      <a:pt x="3750" y="56"/>
                      <a:pt x="3694" y="0"/>
                      <a:pt x="3625" y="0"/>
                    </a:cubicBezTo>
                    <a:cubicBezTo>
                      <a:pt x="625" y="0"/>
                      <a:pt x="625" y="0"/>
                      <a:pt x="625" y="0"/>
                    </a:cubicBezTo>
                    <a:cubicBezTo>
                      <a:pt x="556" y="0"/>
                      <a:pt x="500" y="56"/>
                      <a:pt x="500" y="125"/>
                    </a:cubicBezTo>
                    <a:cubicBezTo>
                      <a:pt x="500" y="750"/>
                      <a:pt x="500" y="750"/>
                      <a:pt x="500" y="750"/>
                    </a:cubicBezTo>
                  </a:path>
                </a:pathLst>
              </a:custGeom>
              <a:noFill/>
              <a:ln w="31750" cap="flat">
                <a:solidFill>
                  <a:schemeClr val="tx1"/>
                </a:solidFill>
                <a:prstDash val="solid"/>
                <a:miter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049"/>
                <a:endParaRPr lang="en-US">
                  <a:solidFill>
                    <a:srgbClr val="000000"/>
                  </a:solidFill>
                  <a:latin typeface="Segoe UI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FF2686F-03C6-47F1-94C8-6D023C168065}"/>
                  </a:ext>
                </a:extLst>
              </p:cNvPr>
              <p:cNvGrpSpPr/>
              <p:nvPr/>
            </p:nvGrpSpPr>
            <p:grpSpPr>
              <a:xfrm>
                <a:off x="2100528" y="3381755"/>
                <a:ext cx="312961" cy="455219"/>
                <a:chOff x="2100528" y="3363725"/>
                <a:chExt cx="312961" cy="455219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A25EA5DC-8725-462E-A5A7-26597CE9F0EB}"/>
                    </a:ext>
                  </a:extLst>
                </p:cNvPr>
                <p:cNvSpPr/>
                <p:nvPr/>
              </p:nvSpPr>
              <p:spPr>
                <a:xfrm>
                  <a:off x="2100528" y="3363725"/>
                  <a:ext cx="312961" cy="45521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4775" h="152400">
                      <a:moveTo>
                        <a:pt x="104775" y="157163"/>
                      </a:moveTo>
                      <a:lnTo>
                        <a:pt x="0" y="157163"/>
                      </a:lnTo>
                      <a:lnTo>
                        <a:pt x="0" y="0"/>
                      </a:lnTo>
                      <a:lnTo>
                        <a:pt x="52388" y="0"/>
                      </a:lnTo>
                      <a:lnTo>
                        <a:pt x="104775" y="52388"/>
                      </a:lnTo>
                      <a:lnTo>
                        <a:pt x="104775" y="157163"/>
                      </a:lnTo>
                      <a:close/>
                      <a:moveTo>
                        <a:pt x="52388" y="0"/>
                      </a:moveTo>
                      <a:lnTo>
                        <a:pt x="52388" y="52388"/>
                      </a:lnTo>
                      <a:lnTo>
                        <a:pt x="104775" y="52388"/>
                      </a:lnTo>
                    </a:path>
                  </a:pathLst>
                </a:custGeom>
                <a:solidFill>
                  <a:srgbClr val="E6E6E6"/>
                </a:solidFill>
                <a:ln w="31750" cap="flat">
                  <a:solidFill>
                    <a:schemeClr val="accent4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defTabSz="914049">
                    <a:defRPr/>
                  </a:pPr>
                  <a:endParaRPr lang="en-US">
                    <a:solidFill>
                      <a:srgbClr val="000000"/>
                    </a:solidFill>
                    <a:latin typeface="Segoe UI"/>
                  </a:endParaRPr>
                </a:p>
              </p:txBody>
            </p:sp>
            <p:sp>
              <p:nvSpPr>
                <p:cNvPr id="15" name="Isosceles Triangle 14">
                  <a:extLst>
                    <a:ext uri="{FF2B5EF4-FFF2-40B4-BE49-F238E27FC236}">
                      <a16:creationId xmlns:a16="http://schemas.microsoft.com/office/drawing/2014/main" id="{607F2114-F945-4AD1-87D1-B4AE732EFDDD}"/>
                    </a:ext>
                  </a:extLst>
                </p:cNvPr>
                <p:cNvSpPr/>
                <p:nvPr/>
              </p:nvSpPr>
              <p:spPr bwMode="auto">
                <a:xfrm>
                  <a:off x="2274093" y="3402806"/>
                  <a:ext cx="104775" cy="104776"/>
                </a:xfrm>
                <a:prstGeom prst="triangle">
                  <a:avLst>
                    <a:gd name="adj" fmla="val 0"/>
                  </a:avLst>
                </a:prstGeom>
                <a:solidFill>
                  <a:srgbClr val="E6E6E6"/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6637" rIns="0" bIns="46637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gradFill>
                      <a:gsLst>
                        <a:gs pos="40075">
                          <a:srgbClr val="FFFFFF"/>
                        </a:gs>
                        <a:gs pos="30000">
                          <a:srgbClr val="FFFFFF"/>
                        </a:gs>
                      </a:gsLst>
                      <a:lin ang="5400000" scaled="0"/>
                    </a:gradFill>
                  </a:endParaRP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29968D-F6A1-4853-BE9D-892A214F629A}"/>
                </a:ext>
              </a:extLst>
            </p:cNvPr>
            <p:cNvSpPr txBox="1"/>
            <p:nvPr/>
          </p:nvSpPr>
          <p:spPr>
            <a:xfrm>
              <a:off x="1075838" y="3625862"/>
              <a:ext cx="1888992" cy="912027"/>
            </a:xfrm>
            <a:prstGeom prst="rect">
              <a:avLst/>
            </a:prstGeom>
            <a:noFill/>
          </p:spPr>
          <p:txBody>
            <a:bodyPr wrap="none" lIns="182676" tIns="182676" rIns="182676" bIns="182676" rtlCol="0" anchor="ctr" anchorCtr="0">
              <a:noAutofit/>
            </a:bodyPr>
            <a:lstStyle/>
            <a:p>
              <a:pPr algn="ctr" defTabSz="913676">
                <a:lnSpc>
                  <a:spcPct val="90000"/>
                </a:lnSpc>
                <a:buSzPct val="90000"/>
                <a:defRPr/>
              </a:pPr>
              <a:r>
                <a:rPr lang="en-US" sz="1800">
                  <a:gradFill>
                    <a:gsLst>
                      <a:gs pos="79412">
                        <a:schemeClr val="tx1"/>
                      </a:gs>
                      <a:gs pos="60000">
                        <a:schemeClr val="tx1"/>
                      </a:gs>
                    </a:gsLst>
                    <a:lin ang="5400000" scaled="0"/>
                  </a:gradFill>
                  <a:cs typeface="Segoe UI Semibold" panose="020B0702040204020203" pitchFamily="34" charset="0"/>
                </a:rPr>
                <a:t>Access files from </a:t>
              </a:r>
              <a:br>
                <a:rPr lang="en-US" sz="1800">
                  <a:gradFill>
                    <a:gsLst>
                      <a:gs pos="79412">
                        <a:schemeClr val="tx1"/>
                      </a:gs>
                      <a:gs pos="60000">
                        <a:schemeClr val="tx1"/>
                      </a:gs>
                    </a:gsLst>
                    <a:lin ang="5400000" scaled="0"/>
                  </a:gradFill>
                  <a:cs typeface="Segoe UI Semibold" panose="020B0702040204020203" pitchFamily="34" charset="0"/>
                </a:rPr>
              </a:br>
              <a:r>
                <a:rPr lang="en-US" sz="1800">
                  <a:gradFill>
                    <a:gsLst>
                      <a:gs pos="79412">
                        <a:schemeClr val="tx1"/>
                      </a:gs>
                      <a:gs pos="60000">
                        <a:schemeClr val="tx1"/>
                      </a:gs>
                    </a:gsLst>
                    <a:lin ang="5400000" scaled="0"/>
                  </a:gradFill>
                  <a:cs typeface="Segoe UI Semibold" panose="020B0702040204020203" pitchFamily="34" charset="0"/>
                </a:rPr>
                <a:t>all your devices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36278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DB614-8206-4D26-8905-BB1021431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Improvements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4B89ABA-60AF-4502-A922-381926971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94507"/>
              </p:ext>
            </p:extLst>
          </p:nvPr>
        </p:nvGraphicFramePr>
        <p:xfrm>
          <a:off x="508000" y="1401497"/>
          <a:ext cx="11018520" cy="4840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9260">
                  <a:extLst>
                    <a:ext uri="{9D8B030D-6E8A-4147-A177-3AD203B41FA5}">
                      <a16:colId xmlns:a16="http://schemas.microsoft.com/office/drawing/2014/main" val="1108924736"/>
                    </a:ext>
                  </a:extLst>
                </a:gridCol>
                <a:gridCol w="5509260">
                  <a:extLst>
                    <a:ext uri="{9D8B030D-6E8A-4147-A177-3AD203B41FA5}">
                      <a16:colId xmlns:a16="http://schemas.microsoft.com/office/drawing/2014/main" val="3335621879"/>
                    </a:ext>
                  </a:extLst>
                </a:gridCol>
              </a:tblGrid>
              <a:tr h="806715">
                <a:tc>
                  <a:txBody>
                    <a:bodyPr/>
                    <a:lstStyle/>
                    <a:p>
                      <a:pPr algn="l"/>
                      <a:r>
                        <a:rPr lang="en-US" b="0" dirty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Secure external anonymous sharing</a:t>
                      </a:r>
                    </a:p>
                  </a:txBody>
                  <a:tcPr marL="4572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Service level encryption </a:t>
                      </a:r>
                      <a:b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</a:br>
                      <a: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with customer key</a:t>
                      </a:r>
                    </a:p>
                  </a:txBody>
                  <a:tcPr marL="457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464954"/>
                  </a:ext>
                </a:extLst>
              </a:tr>
              <a:tr h="806715">
                <a:tc>
                  <a:txBody>
                    <a:bodyPr/>
                    <a:lstStyle/>
                    <a:p>
                      <a:pPr algn="l"/>
                      <a:r>
                        <a:rPr lang="en-US" b="0" dirty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Mac Office sync client integration </a:t>
                      </a:r>
                    </a:p>
                  </a:txBody>
                  <a:tcPr marL="4572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File preview support on mobile</a:t>
                      </a:r>
                    </a:p>
                  </a:txBody>
                  <a:tcPr marL="457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90943"/>
                  </a:ext>
                </a:extLst>
              </a:tr>
              <a:tr h="806715"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Files On-Demand</a:t>
                      </a:r>
                    </a:p>
                  </a:txBody>
                  <a:tcPr marL="4572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Real time co-authoring in iOS</a:t>
                      </a:r>
                    </a:p>
                  </a:txBody>
                  <a:tcPr marL="457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727179"/>
                  </a:ext>
                </a:extLst>
              </a:tr>
              <a:tr h="806715"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Shared by me</a:t>
                      </a:r>
                    </a:p>
                  </a:txBody>
                  <a:tcPr marL="4572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Known Folder Move (KFM)</a:t>
                      </a:r>
                    </a:p>
                  </a:txBody>
                  <a:tcPr marL="457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753240"/>
                  </a:ext>
                </a:extLst>
              </a:tr>
              <a:tr h="806715"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Support for onedrive.exe and </a:t>
                      </a:r>
                      <a:b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</a:br>
                      <a: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Files On-Demand for SharePoint 2019</a:t>
                      </a:r>
                    </a:p>
                  </a:txBody>
                  <a:tcPr marL="4572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Unified share experience across </a:t>
                      </a:r>
                      <a:b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</a:br>
                      <a: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Office, Mac, PC, web, and mobile</a:t>
                      </a:r>
                    </a:p>
                  </a:txBody>
                  <a:tcPr marL="457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40499"/>
                  </a:ext>
                </a:extLst>
              </a:tr>
              <a:tr h="806715"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Files Restore</a:t>
                      </a:r>
                    </a:p>
                  </a:txBody>
                  <a:tcPr marL="4572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>
                          <a:gradFill>
                            <a:gsLst>
                              <a:gs pos="79412">
                                <a:schemeClr val="tx1"/>
                              </a:gs>
                              <a:gs pos="6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Multi-Geo support</a:t>
                      </a:r>
                    </a:p>
                  </a:txBody>
                  <a:tcPr marL="457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86577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BE68216-51EE-45CE-BDCA-C9F204E68B21}"/>
              </a:ext>
            </a:extLst>
          </p:cNvPr>
          <p:cNvSpPr/>
          <p:nvPr/>
        </p:nvSpPr>
        <p:spPr bwMode="auto">
          <a:xfrm>
            <a:off x="4960907" y="1651379"/>
            <a:ext cx="387224" cy="387224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6" name="check" title="Icon of a checkmark">
            <a:extLst>
              <a:ext uri="{FF2B5EF4-FFF2-40B4-BE49-F238E27FC236}">
                <a16:creationId xmlns:a16="http://schemas.microsoft.com/office/drawing/2014/main" id="{F15F14BD-25E0-456F-AB4E-A336AC8BBE0E}"/>
              </a:ext>
            </a:extLst>
          </p:cNvPr>
          <p:cNvSpPr>
            <a:spLocks noChangeAspect="1"/>
          </p:cNvSpPr>
          <p:nvPr/>
        </p:nvSpPr>
        <p:spPr bwMode="auto">
          <a:xfrm>
            <a:off x="5049338" y="1631027"/>
            <a:ext cx="411480" cy="290553"/>
          </a:xfrm>
          <a:custGeom>
            <a:avLst/>
            <a:gdLst>
              <a:gd name="T0" fmla="*/ 245 w 245"/>
              <a:gd name="T1" fmla="*/ 0 h 173"/>
              <a:gd name="T2" fmla="*/ 73 w 245"/>
              <a:gd name="T3" fmla="*/ 173 h 173"/>
              <a:gd name="T4" fmla="*/ 0 w 245"/>
              <a:gd name="T5" fmla="*/ 101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" h="173">
                <a:moveTo>
                  <a:pt x="245" y="0"/>
                </a:moveTo>
                <a:lnTo>
                  <a:pt x="73" y="173"/>
                </a:lnTo>
                <a:lnTo>
                  <a:pt x="0" y="101"/>
                </a:lnTo>
              </a:path>
            </a:pathLst>
          </a:custGeom>
          <a:noFill/>
          <a:ln w="76200" cap="sq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CEFB80-7859-441B-92DB-5FD54851E1F4}"/>
              </a:ext>
            </a:extLst>
          </p:cNvPr>
          <p:cNvSpPr/>
          <p:nvPr/>
        </p:nvSpPr>
        <p:spPr bwMode="auto">
          <a:xfrm>
            <a:off x="4960907" y="2450549"/>
            <a:ext cx="387224" cy="387224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9" name="check" title="Icon of a checkmark">
            <a:extLst>
              <a:ext uri="{FF2B5EF4-FFF2-40B4-BE49-F238E27FC236}">
                <a16:creationId xmlns:a16="http://schemas.microsoft.com/office/drawing/2014/main" id="{DB6649D8-E43F-4781-9543-8CA1D3D011E7}"/>
              </a:ext>
            </a:extLst>
          </p:cNvPr>
          <p:cNvSpPr>
            <a:spLocks noChangeAspect="1"/>
          </p:cNvSpPr>
          <p:nvPr/>
        </p:nvSpPr>
        <p:spPr bwMode="auto">
          <a:xfrm>
            <a:off x="5049338" y="2430197"/>
            <a:ext cx="411480" cy="290553"/>
          </a:xfrm>
          <a:custGeom>
            <a:avLst/>
            <a:gdLst>
              <a:gd name="T0" fmla="*/ 245 w 245"/>
              <a:gd name="T1" fmla="*/ 0 h 173"/>
              <a:gd name="T2" fmla="*/ 73 w 245"/>
              <a:gd name="T3" fmla="*/ 173 h 173"/>
              <a:gd name="T4" fmla="*/ 0 w 245"/>
              <a:gd name="T5" fmla="*/ 101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" h="173">
                <a:moveTo>
                  <a:pt x="245" y="0"/>
                </a:moveTo>
                <a:lnTo>
                  <a:pt x="73" y="173"/>
                </a:lnTo>
                <a:lnTo>
                  <a:pt x="0" y="101"/>
                </a:lnTo>
              </a:path>
            </a:pathLst>
          </a:custGeom>
          <a:noFill/>
          <a:ln w="76200" cap="sq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32695D-0937-4332-A4E7-BEE6F8D3CA3A}"/>
              </a:ext>
            </a:extLst>
          </p:cNvPr>
          <p:cNvSpPr/>
          <p:nvPr/>
        </p:nvSpPr>
        <p:spPr bwMode="auto">
          <a:xfrm>
            <a:off x="4960907" y="3249719"/>
            <a:ext cx="387224" cy="387224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2" name="check" title="Icon of a checkmark">
            <a:extLst>
              <a:ext uri="{FF2B5EF4-FFF2-40B4-BE49-F238E27FC236}">
                <a16:creationId xmlns:a16="http://schemas.microsoft.com/office/drawing/2014/main" id="{A313F283-9D05-4E30-B64A-8C50AE154E5A}"/>
              </a:ext>
            </a:extLst>
          </p:cNvPr>
          <p:cNvSpPr>
            <a:spLocks noChangeAspect="1"/>
          </p:cNvSpPr>
          <p:nvPr/>
        </p:nvSpPr>
        <p:spPr bwMode="auto">
          <a:xfrm>
            <a:off x="5049338" y="3229367"/>
            <a:ext cx="411480" cy="290553"/>
          </a:xfrm>
          <a:custGeom>
            <a:avLst/>
            <a:gdLst>
              <a:gd name="T0" fmla="*/ 245 w 245"/>
              <a:gd name="T1" fmla="*/ 0 h 173"/>
              <a:gd name="T2" fmla="*/ 73 w 245"/>
              <a:gd name="T3" fmla="*/ 173 h 173"/>
              <a:gd name="T4" fmla="*/ 0 w 245"/>
              <a:gd name="T5" fmla="*/ 101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" h="173">
                <a:moveTo>
                  <a:pt x="245" y="0"/>
                </a:moveTo>
                <a:lnTo>
                  <a:pt x="73" y="173"/>
                </a:lnTo>
                <a:lnTo>
                  <a:pt x="0" y="101"/>
                </a:lnTo>
              </a:path>
            </a:pathLst>
          </a:custGeom>
          <a:noFill/>
          <a:ln w="76200" cap="sq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E313A3-D0C5-48EE-866A-DD2B58455E25}"/>
              </a:ext>
            </a:extLst>
          </p:cNvPr>
          <p:cNvSpPr/>
          <p:nvPr/>
        </p:nvSpPr>
        <p:spPr bwMode="auto">
          <a:xfrm>
            <a:off x="4960907" y="4074847"/>
            <a:ext cx="387224" cy="387224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9" name="check" title="Icon of a checkmark">
            <a:extLst>
              <a:ext uri="{FF2B5EF4-FFF2-40B4-BE49-F238E27FC236}">
                <a16:creationId xmlns:a16="http://schemas.microsoft.com/office/drawing/2014/main" id="{9236AF8F-222D-4E60-A769-3981AE3CAD4C}"/>
              </a:ext>
            </a:extLst>
          </p:cNvPr>
          <p:cNvSpPr>
            <a:spLocks noChangeAspect="1"/>
          </p:cNvSpPr>
          <p:nvPr/>
        </p:nvSpPr>
        <p:spPr bwMode="auto">
          <a:xfrm>
            <a:off x="5049338" y="4054495"/>
            <a:ext cx="411480" cy="290553"/>
          </a:xfrm>
          <a:custGeom>
            <a:avLst/>
            <a:gdLst>
              <a:gd name="T0" fmla="*/ 245 w 245"/>
              <a:gd name="T1" fmla="*/ 0 h 173"/>
              <a:gd name="T2" fmla="*/ 73 w 245"/>
              <a:gd name="T3" fmla="*/ 173 h 173"/>
              <a:gd name="T4" fmla="*/ 0 w 245"/>
              <a:gd name="T5" fmla="*/ 101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" h="173">
                <a:moveTo>
                  <a:pt x="245" y="0"/>
                </a:moveTo>
                <a:lnTo>
                  <a:pt x="73" y="173"/>
                </a:lnTo>
                <a:lnTo>
                  <a:pt x="0" y="101"/>
                </a:lnTo>
              </a:path>
            </a:pathLst>
          </a:custGeom>
          <a:noFill/>
          <a:ln w="76200" cap="sq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7D591B-5A62-4CC4-A8D2-ECC389C124F2}"/>
              </a:ext>
            </a:extLst>
          </p:cNvPr>
          <p:cNvSpPr/>
          <p:nvPr/>
        </p:nvSpPr>
        <p:spPr bwMode="auto">
          <a:xfrm>
            <a:off x="4960907" y="4839749"/>
            <a:ext cx="387224" cy="387224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4" name="check" title="Icon of a checkmark">
            <a:extLst>
              <a:ext uri="{FF2B5EF4-FFF2-40B4-BE49-F238E27FC236}">
                <a16:creationId xmlns:a16="http://schemas.microsoft.com/office/drawing/2014/main" id="{6D3F31FA-E974-49B5-9B75-6A334E148263}"/>
              </a:ext>
            </a:extLst>
          </p:cNvPr>
          <p:cNvSpPr>
            <a:spLocks noChangeAspect="1"/>
          </p:cNvSpPr>
          <p:nvPr/>
        </p:nvSpPr>
        <p:spPr bwMode="auto">
          <a:xfrm>
            <a:off x="5049338" y="4819397"/>
            <a:ext cx="411480" cy="290553"/>
          </a:xfrm>
          <a:custGeom>
            <a:avLst/>
            <a:gdLst>
              <a:gd name="T0" fmla="*/ 245 w 245"/>
              <a:gd name="T1" fmla="*/ 0 h 173"/>
              <a:gd name="T2" fmla="*/ 73 w 245"/>
              <a:gd name="T3" fmla="*/ 173 h 173"/>
              <a:gd name="T4" fmla="*/ 0 w 245"/>
              <a:gd name="T5" fmla="*/ 101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" h="173">
                <a:moveTo>
                  <a:pt x="245" y="0"/>
                </a:moveTo>
                <a:lnTo>
                  <a:pt x="73" y="173"/>
                </a:lnTo>
                <a:lnTo>
                  <a:pt x="0" y="101"/>
                </a:lnTo>
              </a:path>
            </a:pathLst>
          </a:custGeom>
          <a:noFill/>
          <a:ln w="76200" cap="sq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7044F6-36CF-4E68-9DD0-2F91181EF3F0}"/>
              </a:ext>
            </a:extLst>
          </p:cNvPr>
          <p:cNvSpPr/>
          <p:nvPr/>
        </p:nvSpPr>
        <p:spPr bwMode="auto">
          <a:xfrm>
            <a:off x="4960907" y="5681745"/>
            <a:ext cx="387224" cy="387224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9" name="check" title="Icon of a checkmark">
            <a:extLst>
              <a:ext uri="{FF2B5EF4-FFF2-40B4-BE49-F238E27FC236}">
                <a16:creationId xmlns:a16="http://schemas.microsoft.com/office/drawing/2014/main" id="{42A0C0E9-BC97-4DD9-B21A-FFCEFB5C333C}"/>
              </a:ext>
            </a:extLst>
          </p:cNvPr>
          <p:cNvSpPr>
            <a:spLocks noChangeAspect="1"/>
          </p:cNvSpPr>
          <p:nvPr/>
        </p:nvSpPr>
        <p:spPr bwMode="auto">
          <a:xfrm>
            <a:off x="5049338" y="5661393"/>
            <a:ext cx="411480" cy="290553"/>
          </a:xfrm>
          <a:custGeom>
            <a:avLst/>
            <a:gdLst>
              <a:gd name="T0" fmla="*/ 245 w 245"/>
              <a:gd name="T1" fmla="*/ 0 h 173"/>
              <a:gd name="T2" fmla="*/ 73 w 245"/>
              <a:gd name="T3" fmla="*/ 173 h 173"/>
              <a:gd name="T4" fmla="*/ 0 w 245"/>
              <a:gd name="T5" fmla="*/ 101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" h="173">
                <a:moveTo>
                  <a:pt x="245" y="0"/>
                </a:moveTo>
                <a:lnTo>
                  <a:pt x="73" y="173"/>
                </a:lnTo>
                <a:lnTo>
                  <a:pt x="0" y="101"/>
                </a:lnTo>
              </a:path>
            </a:pathLst>
          </a:custGeom>
          <a:noFill/>
          <a:ln w="76200" cap="sq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FB5537-EF3A-47B8-8359-74DAF1402E56}"/>
              </a:ext>
            </a:extLst>
          </p:cNvPr>
          <p:cNvSpPr/>
          <p:nvPr/>
        </p:nvSpPr>
        <p:spPr bwMode="auto">
          <a:xfrm>
            <a:off x="10435350" y="1651379"/>
            <a:ext cx="387224" cy="387224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4" name="check" title="Icon of a checkmark">
            <a:extLst>
              <a:ext uri="{FF2B5EF4-FFF2-40B4-BE49-F238E27FC236}">
                <a16:creationId xmlns:a16="http://schemas.microsoft.com/office/drawing/2014/main" id="{4FF6400D-D32E-4596-8DE3-DA544EB95C80}"/>
              </a:ext>
            </a:extLst>
          </p:cNvPr>
          <p:cNvSpPr>
            <a:spLocks noChangeAspect="1"/>
          </p:cNvSpPr>
          <p:nvPr/>
        </p:nvSpPr>
        <p:spPr bwMode="auto">
          <a:xfrm>
            <a:off x="10523781" y="1631027"/>
            <a:ext cx="411480" cy="290553"/>
          </a:xfrm>
          <a:custGeom>
            <a:avLst/>
            <a:gdLst>
              <a:gd name="T0" fmla="*/ 245 w 245"/>
              <a:gd name="T1" fmla="*/ 0 h 173"/>
              <a:gd name="T2" fmla="*/ 73 w 245"/>
              <a:gd name="T3" fmla="*/ 173 h 173"/>
              <a:gd name="T4" fmla="*/ 0 w 245"/>
              <a:gd name="T5" fmla="*/ 101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" h="173">
                <a:moveTo>
                  <a:pt x="245" y="0"/>
                </a:moveTo>
                <a:lnTo>
                  <a:pt x="73" y="173"/>
                </a:lnTo>
                <a:lnTo>
                  <a:pt x="0" y="101"/>
                </a:lnTo>
              </a:path>
            </a:pathLst>
          </a:custGeom>
          <a:noFill/>
          <a:ln w="76200" cap="sq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2500513-453F-4645-AE52-854A719F2841}"/>
              </a:ext>
            </a:extLst>
          </p:cNvPr>
          <p:cNvSpPr/>
          <p:nvPr/>
        </p:nvSpPr>
        <p:spPr bwMode="auto">
          <a:xfrm>
            <a:off x="10435350" y="2450549"/>
            <a:ext cx="387224" cy="387224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9" name="check" title="Icon of a checkmark">
            <a:extLst>
              <a:ext uri="{FF2B5EF4-FFF2-40B4-BE49-F238E27FC236}">
                <a16:creationId xmlns:a16="http://schemas.microsoft.com/office/drawing/2014/main" id="{43EC7FE8-6A39-43C5-B266-0B720FA017A2}"/>
              </a:ext>
            </a:extLst>
          </p:cNvPr>
          <p:cNvSpPr>
            <a:spLocks noChangeAspect="1"/>
          </p:cNvSpPr>
          <p:nvPr/>
        </p:nvSpPr>
        <p:spPr bwMode="auto">
          <a:xfrm>
            <a:off x="10523781" y="2430197"/>
            <a:ext cx="411480" cy="290553"/>
          </a:xfrm>
          <a:custGeom>
            <a:avLst/>
            <a:gdLst>
              <a:gd name="T0" fmla="*/ 245 w 245"/>
              <a:gd name="T1" fmla="*/ 0 h 173"/>
              <a:gd name="T2" fmla="*/ 73 w 245"/>
              <a:gd name="T3" fmla="*/ 173 h 173"/>
              <a:gd name="T4" fmla="*/ 0 w 245"/>
              <a:gd name="T5" fmla="*/ 101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" h="173">
                <a:moveTo>
                  <a:pt x="245" y="0"/>
                </a:moveTo>
                <a:lnTo>
                  <a:pt x="73" y="173"/>
                </a:lnTo>
                <a:lnTo>
                  <a:pt x="0" y="101"/>
                </a:lnTo>
              </a:path>
            </a:pathLst>
          </a:custGeom>
          <a:noFill/>
          <a:ln w="76200" cap="sq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3CD7506-4ABC-4396-8685-37ED9C6EDAF5}"/>
              </a:ext>
            </a:extLst>
          </p:cNvPr>
          <p:cNvSpPr/>
          <p:nvPr/>
        </p:nvSpPr>
        <p:spPr bwMode="auto">
          <a:xfrm>
            <a:off x="10435350" y="3249719"/>
            <a:ext cx="387224" cy="387224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4" name="check" title="Icon of a checkmark">
            <a:extLst>
              <a:ext uri="{FF2B5EF4-FFF2-40B4-BE49-F238E27FC236}">
                <a16:creationId xmlns:a16="http://schemas.microsoft.com/office/drawing/2014/main" id="{D2BF7514-ECDF-4ACE-8914-6D075BBE23F0}"/>
              </a:ext>
            </a:extLst>
          </p:cNvPr>
          <p:cNvSpPr>
            <a:spLocks noChangeAspect="1"/>
          </p:cNvSpPr>
          <p:nvPr/>
        </p:nvSpPr>
        <p:spPr bwMode="auto">
          <a:xfrm>
            <a:off x="10523781" y="3229367"/>
            <a:ext cx="411480" cy="290553"/>
          </a:xfrm>
          <a:custGeom>
            <a:avLst/>
            <a:gdLst>
              <a:gd name="T0" fmla="*/ 245 w 245"/>
              <a:gd name="T1" fmla="*/ 0 h 173"/>
              <a:gd name="T2" fmla="*/ 73 w 245"/>
              <a:gd name="T3" fmla="*/ 173 h 173"/>
              <a:gd name="T4" fmla="*/ 0 w 245"/>
              <a:gd name="T5" fmla="*/ 101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" h="173">
                <a:moveTo>
                  <a:pt x="245" y="0"/>
                </a:moveTo>
                <a:lnTo>
                  <a:pt x="73" y="173"/>
                </a:lnTo>
                <a:lnTo>
                  <a:pt x="0" y="101"/>
                </a:lnTo>
              </a:path>
            </a:pathLst>
          </a:custGeom>
          <a:noFill/>
          <a:ln w="76200" cap="sq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03B2870-1804-43B1-8A5A-1DB52340D2F0}"/>
              </a:ext>
            </a:extLst>
          </p:cNvPr>
          <p:cNvSpPr/>
          <p:nvPr/>
        </p:nvSpPr>
        <p:spPr bwMode="auto">
          <a:xfrm>
            <a:off x="10435350" y="4074847"/>
            <a:ext cx="387224" cy="387224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9" name="check" title="Icon of a checkmark">
            <a:extLst>
              <a:ext uri="{FF2B5EF4-FFF2-40B4-BE49-F238E27FC236}">
                <a16:creationId xmlns:a16="http://schemas.microsoft.com/office/drawing/2014/main" id="{CA655654-9EC4-4DE1-9464-065E1E297BE9}"/>
              </a:ext>
            </a:extLst>
          </p:cNvPr>
          <p:cNvSpPr>
            <a:spLocks noChangeAspect="1"/>
          </p:cNvSpPr>
          <p:nvPr/>
        </p:nvSpPr>
        <p:spPr bwMode="auto">
          <a:xfrm>
            <a:off x="10523781" y="4054495"/>
            <a:ext cx="411480" cy="290553"/>
          </a:xfrm>
          <a:custGeom>
            <a:avLst/>
            <a:gdLst>
              <a:gd name="T0" fmla="*/ 245 w 245"/>
              <a:gd name="T1" fmla="*/ 0 h 173"/>
              <a:gd name="T2" fmla="*/ 73 w 245"/>
              <a:gd name="T3" fmla="*/ 173 h 173"/>
              <a:gd name="T4" fmla="*/ 0 w 245"/>
              <a:gd name="T5" fmla="*/ 101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" h="173">
                <a:moveTo>
                  <a:pt x="245" y="0"/>
                </a:moveTo>
                <a:lnTo>
                  <a:pt x="73" y="173"/>
                </a:lnTo>
                <a:lnTo>
                  <a:pt x="0" y="101"/>
                </a:lnTo>
              </a:path>
            </a:pathLst>
          </a:custGeom>
          <a:noFill/>
          <a:ln w="76200" cap="sq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91C3721-BEBF-4640-AA8F-823110AEED1C}"/>
              </a:ext>
            </a:extLst>
          </p:cNvPr>
          <p:cNvSpPr/>
          <p:nvPr/>
        </p:nvSpPr>
        <p:spPr bwMode="auto">
          <a:xfrm>
            <a:off x="10435350" y="4839749"/>
            <a:ext cx="387224" cy="387224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4" name="check" title="Icon of a checkmark">
            <a:extLst>
              <a:ext uri="{FF2B5EF4-FFF2-40B4-BE49-F238E27FC236}">
                <a16:creationId xmlns:a16="http://schemas.microsoft.com/office/drawing/2014/main" id="{CA38D07A-C578-4BB6-9788-DA71215D1474}"/>
              </a:ext>
            </a:extLst>
          </p:cNvPr>
          <p:cNvSpPr>
            <a:spLocks noChangeAspect="1"/>
          </p:cNvSpPr>
          <p:nvPr/>
        </p:nvSpPr>
        <p:spPr bwMode="auto">
          <a:xfrm>
            <a:off x="10523781" y="4819397"/>
            <a:ext cx="411480" cy="290553"/>
          </a:xfrm>
          <a:custGeom>
            <a:avLst/>
            <a:gdLst>
              <a:gd name="T0" fmla="*/ 245 w 245"/>
              <a:gd name="T1" fmla="*/ 0 h 173"/>
              <a:gd name="T2" fmla="*/ 73 w 245"/>
              <a:gd name="T3" fmla="*/ 173 h 173"/>
              <a:gd name="T4" fmla="*/ 0 w 245"/>
              <a:gd name="T5" fmla="*/ 101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" h="173">
                <a:moveTo>
                  <a:pt x="245" y="0"/>
                </a:moveTo>
                <a:lnTo>
                  <a:pt x="73" y="173"/>
                </a:lnTo>
                <a:lnTo>
                  <a:pt x="0" y="101"/>
                </a:lnTo>
              </a:path>
            </a:pathLst>
          </a:custGeom>
          <a:noFill/>
          <a:ln w="76200" cap="sq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F2B0396-C751-40DC-968C-61F8ED86C7B0}"/>
              </a:ext>
            </a:extLst>
          </p:cNvPr>
          <p:cNvSpPr/>
          <p:nvPr/>
        </p:nvSpPr>
        <p:spPr bwMode="auto">
          <a:xfrm>
            <a:off x="10435350" y="5681745"/>
            <a:ext cx="387224" cy="387224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9" name="check" title="Icon of a checkmark">
            <a:extLst>
              <a:ext uri="{FF2B5EF4-FFF2-40B4-BE49-F238E27FC236}">
                <a16:creationId xmlns:a16="http://schemas.microsoft.com/office/drawing/2014/main" id="{6DDFCA74-AECD-48B3-8F32-155BB31361B8}"/>
              </a:ext>
            </a:extLst>
          </p:cNvPr>
          <p:cNvSpPr>
            <a:spLocks noChangeAspect="1"/>
          </p:cNvSpPr>
          <p:nvPr/>
        </p:nvSpPr>
        <p:spPr bwMode="auto">
          <a:xfrm>
            <a:off x="10523781" y="5661393"/>
            <a:ext cx="411480" cy="290553"/>
          </a:xfrm>
          <a:custGeom>
            <a:avLst/>
            <a:gdLst>
              <a:gd name="T0" fmla="*/ 245 w 245"/>
              <a:gd name="T1" fmla="*/ 0 h 173"/>
              <a:gd name="T2" fmla="*/ 73 w 245"/>
              <a:gd name="T3" fmla="*/ 173 h 173"/>
              <a:gd name="T4" fmla="*/ 0 w 245"/>
              <a:gd name="T5" fmla="*/ 101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" h="173">
                <a:moveTo>
                  <a:pt x="245" y="0"/>
                </a:moveTo>
                <a:lnTo>
                  <a:pt x="73" y="173"/>
                </a:lnTo>
                <a:lnTo>
                  <a:pt x="0" y="101"/>
                </a:lnTo>
              </a:path>
            </a:pathLst>
          </a:custGeom>
          <a:noFill/>
          <a:ln w="76200" cap="sq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5114896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the Next Gen Client Do?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Sync Selected OneDrive Consumer Folders </a:t>
            </a:r>
          </a:p>
          <a:p>
            <a:pPr>
              <a:lnSpc>
                <a:spcPct val="110000"/>
              </a:lnSpc>
            </a:pPr>
            <a:r>
              <a:rPr lang="en-US" dirty="0"/>
              <a:t>Sync Selected OneDrive for Business Folders</a:t>
            </a:r>
          </a:p>
          <a:p>
            <a:pPr>
              <a:lnSpc>
                <a:spcPct val="110000"/>
              </a:lnSpc>
            </a:pPr>
            <a:r>
              <a:rPr lang="en-US" dirty="0"/>
              <a:t>Sync SharePoint Online Libraries and Folders</a:t>
            </a:r>
          </a:p>
          <a:p>
            <a:pPr>
              <a:lnSpc>
                <a:spcPct val="110000"/>
              </a:lnSpc>
            </a:pPr>
            <a:r>
              <a:rPr lang="en-US" dirty="0"/>
              <a:t>Sync SharePoint 2019 On-Premises Libraries and Folders</a:t>
            </a:r>
          </a:p>
          <a:p>
            <a:pPr>
              <a:lnSpc>
                <a:spcPct val="110000"/>
              </a:lnSpc>
            </a:pPr>
            <a:r>
              <a:rPr lang="en-US" dirty="0"/>
              <a:t>Extends co-authoring support with Office 2016</a:t>
            </a:r>
          </a:p>
          <a:p>
            <a:pPr>
              <a:lnSpc>
                <a:spcPct val="110000"/>
              </a:lnSpc>
            </a:pPr>
            <a:r>
              <a:rPr lang="en-US" dirty="0"/>
              <a:t>Files On Demand – Requires Windows 10</a:t>
            </a:r>
          </a:p>
          <a:p>
            <a:pPr>
              <a:lnSpc>
                <a:spcPct val="110000"/>
              </a:lnSpc>
              <a:spcBef>
                <a:spcPts val="3600"/>
              </a:spcBef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8263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55117-8F3C-4D6C-B9BB-A06D21FEA2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Document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EEF90-2BE1-493C-955B-CCD1A0C9A5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5771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FBE0-8322-47F8-B319-4B85EBF9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Files On Demand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C81301-8689-476A-B6DE-B7526FD18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447799"/>
            <a:ext cx="6429829" cy="5029201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Requires Windows 10 Version</a:t>
            </a:r>
            <a:br>
              <a:rPr lang="en-US" dirty="0"/>
            </a:br>
            <a:r>
              <a:rPr lang="en-US" dirty="0"/>
              <a:t> or macOS Mojave</a:t>
            </a:r>
          </a:p>
          <a:p>
            <a:r>
              <a:rPr lang="en-US" dirty="0"/>
              <a:t>Four Status icons</a:t>
            </a:r>
          </a:p>
          <a:p>
            <a:pPr lvl="1"/>
            <a:r>
              <a:rPr lang="en-US" dirty="0"/>
              <a:t>  Online-only – Save space</a:t>
            </a:r>
          </a:p>
          <a:p>
            <a:pPr lvl="1"/>
            <a:r>
              <a:rPr lang="en-US" dirty="0"/>
              <a:t>  Available on this device – Cached locally</a:t>
            </a:r>
          </a:p>
          <a:p>
            <a:pPr lvl="1"/>
            <a:r>
              <a:rPr lang="en-US" dirty="0"/>
              <a:t>  Mark your important files – Available offline</a:t>
            </a:r>
          </a:p>
          <a:p>
            <a:pPr lvl="1"/>
            <a:r>
              <a:rPr lang="en-US" dirty="0"/>
              <a:t>  Syncing – temporary indicator</a:t>
            </a:r>
          </a:p>
          <a:p>
            <a:pPr>
              <a:spcBef>
                <a:spcPts val="1200"/>
              </a:spcBef>
            </a:pPr>
            <a:r>
              <a:rPr lang="en-US" dirty="0"/>
              <a:t>Works with files and folders</a:t>
            </a:r>
          </a:p>
          <a:p>
            <a:r>
              <a:rPr lang="en-US" dirty="0"/>
              <a:t>See important information about all files</a:t>
            </a:r>
            <a:br>
              <a:rPr lang="en-US" dirty="0"/>
            </a:br>
            <a:r>
              <a:rPr lang="en-US" dirty="0"/>
              <a:t>For example: whether they are shared</a:t>
            </a:r>
          </a:p>
          <a:p>
            <a:r>
              <a:rPr lang="en-US" dirty="0"/>
              <a:t>Thumbnails for over 300 different file types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F23A55-1179-4F96-946A-E733873E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905" y="1447799"/>
            <a:ext cx="4518095" cy="3832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8BEFCC-B192-4E8C-B59D-1EFC0C7C6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10" r="9116" b="9663"/>
          <a:stretch/>
        </p:blipFill>
        <p:spPr>
          <a:xfrm>
            <a:off x="805922" y="2548994"/>
            <a:ext cx="536649" cy="151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5297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4FC4C-EBC6-4D90-B3BC-4A378616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Files On Demand Screenshots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7FA61-A596-46A3-8EC9-A0B58F67F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AE25A-1FF7-496D-ACD9-44C327615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1182189"/>
            <a:ext cx="6486034" cy="422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47B722-3782-4772-9C6A-F8385FFE6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5589"/>
            <a:ext cx="5634173" cy="422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205496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PC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>
          <a:defRPr sz="24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400" dirty="0" err="1" smtClean="0">
            <a:gradFill>
              <a:gsLst>
                <a:gs pos="0">
                  <a:schemeClr val="tx1"/>
                </a:gs>
                <a:gs pos="86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0365BE2C-8BAB-4517-B9C3-F986586E57F6}" vid="{835CD92D-0C58-479E-8176-0455A9732F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DPC16X9</Template>
  <TotalTime>0</TotalTime>
  <Words>1125</Words>
  <Application>Microsoft Office PowerPoint</Application>
  <PresentationFormat>Widescreen</PresentationFormat>
  <Paragraphs>288</Paragraphs>
  <Slides>34</Slides>
  <Notes>14</Notes>
  <HiddenSlides>5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Computerfont</vt:lpstr>
      <vt:lpstr>Courier New</vt:lpstr>
      <vt:lpstr>Montserrat</vt:lpstr>
      <vt:lpstr>Segoe UI</vt:lpstr>
      <vt:lpstr>Segoe UI Light</vt:lpstr>
      <vt:lpstr>Segoe UI Semilight</vt:lpstr>
      <vt:lpstr>Tahoma</vt:lpstr>
      <vt:lpstr>Times New Roman</vt:lpstr>
      <vt:lpstr>DPC</vt:lpstr>
      <vt:lpstr>Intro to OneDrive  Next Gen Sync</vt:lpstr>
      <vt:lpstr>PowerPoint Presentation</vt:lpstr>
      <vt:lpstr>Agenda</vt:lpstr>
      <vt:lpstr>Why Use OneDrive? </vt:lpstr>
      <vt:lpstr>Recent Improvements</vt:lpstr>
      <vt:lpstr>What Can the Next Gen Client Do?</vt:lpstr>
      <vt:lpstr>Document Management</vt:lpstr>
      <vt:lpstr>Files On Demand</vt:lpstr>
      <vt:lpstr>Files On Demand Screenshots</vt:lpstr>
      <vt:lpstr>Custom File Viewers</vt:lpstr>
      <vt:lpstr>Known Folder Migration (KFM)</vt:lpstr>
      <vt:lpstr>Known Folder Migration (KFM)</vt:lpstr>
      <vt:lpstr>Document Management Improvements</vt:lpstr>
      <vt:lpstr>OneDrive Administration</vt:lpstr>
      <vt:lpstr>Running the First Time</vt:lpstr>
      <vt:lpstr>Determining the Version</vt:lpstr>
      <vt:lpstr>Administer Your OneDrive Sync</vt:lpstr>
      <vt:lpstr>Configuring OneDrive Sync</vt:lpstr>
      <vt:lpstr>Installing in the Enterprise</vt:lpstr>
      <vt:lpstr>New OneDrive Admin Center</vt:lpstr>
      <vt:lpstr>SharePoint Admin Center</vt:lpstr>
      <vt:lpstr>Manage using GPOs</vt:lpstr>
      <vt:lpstr>Administering with PowerShell</vt:lpstr>
      <vt:lpstr>Administering OneDrive Sync</vt:lpstr>
      <vt:lpstr>Additional Resources</vt:lpstr>
      <vt:lpstr>Be Sure To Thank Our Sponsors!</vt:lpstr>
      <vt:lpstr>JOIN US FOR CAKE AS WE CELEBRATE 10 YEARS OF WOMEN IN SHAREPOINT WITH A “WOMEN IN TECHNOLOGY PANEL” HEADED BY MICRSOSOFT’S CATHY DEW. FRIDAY MARCH 15TH 2:50—3:50 IN TANEYCOMO B BALLROOM</vt:lpstr>
      <vt:lpstr>Win a Surface Book courtesy of Microsoft! </vt:lpstr>
      <vt:lpstr>Questions?</vt:lpstr>
      <vt:lpstr>External Sharing Improvements</vt:lpstr>
      <vt:lpstr>PowerPoint Presentation</vt:lpstr>
      <vt:lpstr>External Sharing Links</vt:lpstr>
      <vt:lpstr>Enhanced Mobile Support</vt:lpstr>
      <vt:lpstr>Enhanced Mobile Experience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OneDrive Whats New</dc:title>
  <dc:creator/>
  <cp:lastModifiedBy/>
  <cp:revision>8</cp:revision>
  <dcterms:created xsi:type="dcterms:W3CDTF">2017-07-05T12:59:51Z</dcterms:created>
  <dcterms:modified xsi:type="dcterms:W3CDTF">2019-03-15T18:11:48Z</dcterms:modified>
</cp:coreProperties>
</file>